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1" r:id="rId1"/>
  </p:sldMasterIdLst>
  <p:sldIdLst>
    <p:sldId id="256" r:id="rId2"/>
    <p:sldId id="257" r:id="rId3"/>
    <p:sldId id="259" r:id="rId4"/>
    <p:sldId id="269" r:id="rId5"/>
    <p:sldId id="268" r:id="rId6"/>
    <p:sldId id="270" r:id="rId7"/>
    <p:sldId id="260" r:id="rId8"/>
    <p:sldId id="261" r:id="rId9"/>
    <p:sldId id="263" r:id="rId10"/>
    <p:sldId id="264" r:id="rId11"/>
    <p:sldId id="265" r:id="rId12"/>
    <p:sldId id="266" r:id="rId13"/>
    <p:sldId id="271"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řikrylová Romana" initials="PR" lastIdx="45" clrIdx="0">
    <p:extLst>
      <p:ext uri="{19B8F6BF-5375-455C-9EA6-DF929625EA0E}">
        <p15:presenceInfo xmlns:p15="http://schemas.microsoft.com/office/powerpoint/2012/main" userId="S-1-5-21-2122232654-3212778376-3149493695-2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8" d="100"/>
          <a:sy n="68" d="100"/>
        </p:scale>
        <p:origin x="5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08T12:03:29.207" idx="1">
    <p:pos x="10" y="10"/>
    <p:text>Hello, my name is Annie and I ´m from the Czech Republic. Let me introduce my friends who worked on the project with me: ..........................</p:text>
    <p:extLst>
      <p:ext uri="{C676402C-5697-4E1C-873F-D02D1690AC5C}">
        <p15:threadingInfo xmlns:p15="http://schemas.microsoft.com/office/powerpoint/2012/main" timeZoneBias="-60"/>
      </p:ext>
    </p:extLst>
  </p:cm>
  <p:cm authorId="1" dt="2021-01-08T12:06:45.614" idx="3">
    <p:pos x="10" y="106"/>
    <p:text>We would like to talk about waste management and ecology in the Czech Republic.</p:text>
    <p:extLst>
      <p:ext uri="{C676402C-5697-4E1C-873F-D02D1690AC5C}">
        <p15:threadingInfo xmlns:p15="http://schemas.microsoft.com/office/powerpoint/2012/main" timeZoneBias="-60">
          <p15:parentCm authorId="1" idx="1"/>
        </p15:threadingInfo>
      </p:ext>
    </p:extLst>
  </p:cm>
  <p:cm authorId="1" dt="2021-01-08T12:07:17.733" idx="4">
    <p:pos x="10" y="202"/>
    <p:text>So let´s get started!</p:text>
    <p:extLst>
      <p:ext uri="{C676402C-5697-4E1C-873F-D02D1690AC5C}">
        <p15:threadingInfo xmlns:p15="http://schemas.microsoft.com/office/powerpoint/2012/main" timeZoneBias="-60">
          <p15:parentCm authorId="1"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1-08T13:05:47.305" idx="33">
    <p:pos x="6830" y="1292"/>
    <p:text>Yesterday I was walking through the town and I saw a terrible pile of waste behind the park</p:text>
    <p:extLst>
      <p:ext uri="{C676402C-5697-4E1C-873F-D02D1690AC5C}">
        <p15:threadingInfo xmlns:p15="http://schemas.microsoft.com/office/powerpoint/2012/main" timeZoneBias="-60"/>
      </p:ext>
    </p:extLst>
  </p:cm>
  <p:cm authorId="1" dt="2021-01-08T13:06:53.377" idx="34">
    <p:pos x="6830" y="1388"/>
    <p:text>Could you imagine it?</p:text>
    <p:extLst>
      <p:ext uri="{C676402C-5697-4E1C-873F-D02D1690AC5C}">
        <p15:threadingInfo xmlns:p15="http://schemas.microsoft.com/office/powerpoint/2012/main" timeZoneBias="-60">
          <p15:parentCm authorId="1" idx="33"/>
        </p15:threadingInfo>
      </p:ext>
    </p:extLst>
  </p:cm>
  <p:cm authorId="1" dt="2021-01-08T13:07:42.253" idx="35">
    <p:pos x="6830" y="1484"/>
    <p:text>Actually, I saw it too. It´s really terrible. These piles are called BLACK DUMPS.</p:text>
    <p:extLst>
      <p:ext uri="{C676402C-5697-4E1C-873F-D02D1690AC5C}">
        <p15:threadingInfo xmlns:p15="http://schemas.microsoft.com/office/powerpoint/2012/main" timeZoneBias="-60">
          <p15:parentCm authorId="1" idx="33"/>
        </p15:threadingInfo>
      </p:ext>
    </p:extLst>
  </p:cm>
  <p:cm authorId="1" dt="2021-01-08T13:08:09.281" idx="36">
    <p:pos x="6830" y="1580"/>
    <p:text>Really? Do you know anything about them? Why do people do it?</p:text>
    <p:extLst>
      <p:ext uri="{C676402C-5697-4E1C-873F-D02D1690AC5C}">
        <p15:threadingInfo xmlns:p15="http://schemas.microsoft.com/office/powerpoint/2012/main" timeZoneBias="-60">
          <p15:parentCm authorId="1" idx="33"/>
        </p15:threadingInfo>
      </p:ext>
    </p:extLst>
  </p:cm>
  <p:cm authorId="1" dt="2021-01-08T13:08:13.307" idx="37">
    <p:pos x="6830" y="1676"/>
    <p:text>A BLACK DUMP IS WHERE THE ILLEGAL DUMPING OF WASTE HAPPENS
THERE IS A BLACK DUMP NEAR ALMOST EVERY CITY
UNCONTROLLED BLACK DUMPS CAN LEAK HARMFUL OR TOXIC SUBSTANCES INTO THE AIR</p:text>
    <p:extLst>
      <p:ext uri="{C676402C-5697-4E1C-873F-D02D1690AC5C}">
        <p15:threadingInfo xmlns:p15="http://schemas.microsoft.com/office/powerpoint/2012/main" timeZoneBias="-60">
          <p15:parentCm authorId="1" idx="33"/>
        </p15:threadingInfo>
      </p:ext>
    </p:extLst>
  </p:cm>
  <p:cm authorId="1" dt="2021-01-08T13:08:50.502" idx="38">
    <p:pos x="6830" y="1772"/>
    <p:text>Thanks for your information. I am really sad now.</p:text>
    <p:extLst>
      <p:ext uri="{C676402C-5697-4E1C-873F-D02D1690AC5C}">
        <p15:threadingInfo xmlns:p15="http://schemas.microsoft.com/office/powerpoint/2012/main" timeZoneBias="-60">
          <p15:parentCm authorId="1" idx="33"/>
        </p15:threadingInfo>
      </p:ext>
    </p:extLst>
  </p:cm>
  <p:cm authorId="1" dt="2021-01-08T13:08:59.666" idx="39">
    <p:pos x="6830" y="1868"/>
    <p:text>Yeah, mee too.</p:text>
    <p:extLst>
      <p:ext uri="{C676402C-5697-4E1C-873F-D02D1690AC5C}">
        <p15:threadingInfo xmlns:p15="http://schemas.microsoft.com/office/powerpoint/2012/main" timeZoneBias="-60">
          <p15:parentCm authorId="1" idx="33"/>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01-08T13:13:54.466" idx="40">
    <p:pos x="7249" y="1292"/>
    <p:text>Would you believe that I saw a big old wardrobe on the black dump yesterday?</p:text>
    <p:extLst>
      <p:ext uri="{C676402C-5697-4E1C-873F-D02D1690AC5C}">
        <p15:threadingInfo xmlns:p15="http://schemas.microsoft.com/office/powerpoint/2012/main" timeZoneBias="-60"/>
      </p:ext>
    </p:extLst>
  </p:cm>
  <p:cm authorId="1" dt="2021-01-08T13:14:59.326" idx="41">
    <p:pos x="7249" y="1388"/>
    <p:text>BLACK DUMPS CAN BE MADE UP OF THE WASTE OF VARIOUS TYPES AND ORIGINS, SUCH AS CARPETS AND OLD FURNITURE, AND BUILDING MATERIALS</p:text>
    <p:extLst>
      <p:ext uri="{C676402C-5697-4E1C-873F-D02D1690AC5C}">
        <p15:threadingInfo xmlns:p15="http://schemas.microsoft.com/office/powerpoint/2012/main" timeZoneBias="-60">
          <p15:parentCm authorId="1" idx="40"/>
        </p15:threadingInfo>
      </p:ext>
    </p:extLst>
  </p:cm>
  <p:cm authorId="1" dt="2021-01-08T13:15:32.713" idx="42">
    <p:pos x="7249" y="1484"/>
    <p:text>Horrible, isn´t it?</p:text>
    <p:extLst>
      <p:ext uri="{C676402C-5697-4E1C-873F-D02D1690AC5C}">
        <p15:threadingInfo xmlns:p15="http://schemas.microsoft.com/office/powerpoint/2012/main" timeZoneBias="-60">
          <p15:parentCm authorId="1" idx="40"/>
        </p15:threadingInfo>
      </p:ext>
    </p:extLst>
  </p:cm>
  <p:cm authorId="1" dt="2021-01-08T13:15:42.502" idx="43">
    <p:pos x="7249" y="1580"/>
    <p:text>Yes</p:text>
    <p:extLst>
      <p:ext uri="{C676402C-5697-4E1C-873F-D02D1690AC5C}">
        <p15:threadingInfo xmlns:p15="http://schemas.microsoft.com/office/powerpoint/2012/main" timeZoneBias="-60">
          <p15:parentCm authorId="1" idx="40"/>
        </p15:threadingInfo>
      </p:ext>
    </p:extLst>
  </p:cm>
  <p:cm authorId="1" dt="2021-01-08T13:16:28.475" idx="44">
    <p:pos x="7249" y="1676"/>
    <p:text>¨Moreover, IN THE LAST 6 YEARS, AROUND 6,000 NEW BLACK DUMPS HAVE BEEN CREATED IN THE CZECH REPUBLIC
AND FOUNDERS OF AN ILLEGAL LANDFILL CANNOT USULLY BE TRACED
BLACK DUMPS ARE A REAL THREAT TO NATURE AND TO OURSELVES</p:text>
    <p:extLst>
      <p:ext uri="{C676402C-5697-4E1C-873F-D02D1690AC5C}">
        <p15:threadingInfo xmlns:p15="http://schemas.microsoft.com/office/powerpoint/2012/main" timeZoneBias="-60">
          <p15:parentCm authorId="1" idx="40"/>
        </p15:threadingInfo>
      </p:ext>
    </p:extLst>
  </p:cm>
  <p:cm authorId="1" dt="2021-01-08T13:17:00.669" idx="45">
    <p:pos x="7249" y="1772"/>
    <p:text>I agree. We really must take care of the environment more.</p:text>
    <p:extLst>
      <p:ext uri="{C676402C-5697-4E1C-873F-D02D1690AC5C}">
        <p15:threadingInfo xmlns:p15="http://schemas.microsoft.com/office/powerpoint/2012/main" timeZoneBias="-60">
          <p15:parentCm authorId="1" idx="40"/>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08T12:08:07.789" idx="5">
    <p:pos x="10" y="10"/>
    <p:text/>
    <p:extLst>
      <p:ext uri="{C676402C-5697-4E1C-873F-D02D1690AC5C}">
        <p15:threadingInfo xmlns:p15="http://schemas.microsoft.com/office/powerpoint/2012/main" timeZoneBias="-60"/>
      </p:ext>
    </p:extLst>
  </p:cm>
  <p:cm authorId="1" dt="2021-01-08T12:21:36.089" idx="6">
    <p:pos x="10" y="106"/>
    <p:text>•It is not possible to burn all  waste. each batch is always checked and sorted first. 
•The waste that can still be used is removed for recycling.
•Not only municipal waste can be burnt, but also industrial and medical waste.
•we don‘t have many incineration plants In the Czech republic</p:text>
    <p:extLst>
      <p:ext uri="{C676402C-5697-4E1C-873F-D02D1690AC5C}">
        <p15:threadingInfo xmlns:p15="http://schemas.microsoft.com/office/powerpoint/2012/main" timeZoneBias="-60">
          <p15:parentCm authorId="1" idx="5"/>
        </p15:threadingInfo>
      </p:ext>
    </p:extLst>
  </p:cm>
  <p:cm authorId="1" dt="2021-01-08T12:22:56.207" idx="7">
    <p:pos x="10" y="202"/>
    <p:text>First we would like to about incineration plants. Johanka, could you tell us a word or two about them, please?</p:text>
    <p:extLst>
      <p:ext uri="{C676402C-5697-4E1C-873F-D02D1690AC5C}">
        <p15:threadingInfo xmlns:p15="http://schemas.microsoft.com/office/powerpoint/2012/main" timeZoneBias="-60">
          <p15:parentCm authorId="1" idx="5"/>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08T12:24:52.403" idx="8">
    <p:pos x="2611" y="733"/>
    <p:text/>
    <p:extLst>
      <p:ext uri="{C676402C-5697-4E1C-873F-D02D1690AC5C}">
        <p15:threadingInfo xmlns:p15="http://schemas.microsoft.com/office/powerpoint/2012/main" timeZoneBias="-60"/>
      </p:ext>
    </p:extLst>
  </p:cm>
  <p:cm authorId="1" dt="2021-01-08T12:25:18.164" idx="9">
    <p:pos x="3344" y="583"/>
    <p:text>Johanko, how much waste is burnt in our country?                                    77,000 TONS OF WASTE IS BURNT IN OUR COUNTRY .
What is the temperature in the furnace?                                                •THE TEMPERATURE IN THE HEART OF THE FURNACE IS 850-1100 DEGREES CELSIUS.
When was the first incinerator built?                                                      •THE FIRST INCINERATOR WAS BUILT IN 1876.
When was the first incinerator built in the Czech Republic?                •THE FIRST INCINERATOR IN THE CZECH REPUBLIC WAS BUILT IN 1905.</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1-08T12:35:46.660" idx="10">
    <p:pos x="3149" y="1294"/>
    <p:text/>
    <p:extLst>
      <p:ext uri="{C676402C-5697-4E1C-873F-D02D1690AC5C}">
        <p15:threadingInfo xmlns:p15="http://schemas.microsoft.com/office/powerpoint/2012/main" timeZoneBias="-60"/>
      </p:ext>
    </p:extLst>
  </p:cm>
  <p:cm authorId="1" dt="2021-01-08T12:35:46.875" idx="11">
    <p:pos x="10" y="10"/>
    <p:text>THERE ARE FOUR MUNICIPAL WASTE INCINERATORS IN THE CZECH REPUBLIC
PRAGUE (MALEŠICE)
LIBEREC (TERMIZO, a.s.)
BRNO (SAKO BRNO, a.s.)
PLZEŇ (PLZEŇSKÁ TEPLÁRENSKÁ a.s.)</p:text>
    <p:extLst>
      <p:ext uri="{C676402C-5697-4E1C-873F-D02D1690AC5C}">
        <p15:threadingInfo xmlns:p15="http://schemas.microsoft.com/office/powerpoint/2012/main" timeZoneBias="-60"/>
      </p:ext>
    </p:extLst>
  </p:cm>
  <p:cm authorId="1" dt="2021-01-08T12:37:33.508" idx="12">
    <p:pos x="10" y="106"/>
    <p:text>HOW MANY WASTE INCINERATORS ARE THERE IN THE CZECH REPUBLIC, ANNIE?</p:text>
    <p:extLst>
      <p:ext uri="{C676402C-5697-4E1C-873F-D02D1690AC5C}">
        <p15:threadingInfo xmlns:p15="http://schemas.microsoft.com/office/powerpoint/2012/main" timeZoneBias="-60">
          <p15:parentCm authorId="1" idx="11"/>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1-08T12:38:25.948" idx="13">
    <p:pos x="10" y="10"/>
    <p:text>You can see them on the map now.</p:text>
    <p:extLst>
      <p:ext uri="{C676402C-5697-4E1C-873F-D02D1690AC5C}">
        <p15:threadingInfo xmlns:p15="http://schemas.microsoft.com/office/powerpoint/2012/main" timeZoneBias="-60"/>
      </p:ext>
    </p:extLst>
  </p:cm>
  <p:cm authorId="1" dt="2021-01-08T12:39:13.549" idx="14">
    <p:pos x="10" y="106"/>
    <p:text>Liberec in the north, Prague in the middle........</p:text>
    <p:extLst>
      <p:ext uri="{C676402C-5697-4E1C-873F-D02D1690AC5C}">
        <p15:threadingInfo xmlns:p15="http://schemas.microsoft.com/office/powerpoint/2012/main" timeZoneBias="-60">
          <p15:parentCm authorId="1" idx="13"/>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1-08T12:41:43.815" idx="15">
    <p:pos x="4912" y="2765"/>
    <p:text>Adela, what is waste disposal? Could you explain that to us, please?</p:text>
    <p:extLst>
      <p:ext uri="{C676402C-5697-4E1C-873F-D02D1690AC5C}">
        <p15:threadingInfo xmlns:p15="http://schemas.microsoft.com/office/powerpoint/2012/main" timeZoneBias="-60"/>
      </p:ext>
    </p:extLst>
  </p:cm>
  <p:cm authorId="1" dt="2021-01-08T12:42:23.725" idx="16">
    <p:pos x="4912" y="2861"/>
    <p:text>THIS INVOLVES THE DISPOSAL OF MIXED (OR RESIDENTIAL) WASTE, THAT REMAINS AFTER THE REMOVAL OF PAPER, PLASTICS, GLASS, BEVERAGE CARTONS, HAZARDOUS AND BIOLOGICAL WASTE</p:text>
    <p:extLst>
      <p:ext uri="{C676402C-5697-4E1C-873F-D02D1690AC5C}">
        <p15:threadingInfo xmlns:p15="http://schemas.microsoft.com/office/powerpoint/2012/main" timeZoneBias="-60">
          <p15:parentCm authorId="1" idx="15"/>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1-08T12:44:53.235" idx="17">
    <p:pos x="10" y="10"/>
    <p:text>We have a lot of different kinds of waste. Let me think....The first kind that comes to my mind is SOLID WASTE. Could you give me some examples of that?</p:text>
    <p:extLst>
      <p:ext uri="{C676402C-5697-4E1C-873F-D02D1690AC5C}">
        <p15:threadingInfo xmlns:p15="http://schemas.microsoft.com/office/powerpoint/2012/main" timeZoneBias="-60"/>
      </p:ext>
    </p:extLst>
  </p:cm>
  <p:cm authorId="1" dt="2021-01-08T12:46:53.437" idx="18">
    <p:pos x="10" y="106"/>
    <p:text>Yes, sure, no problem. MIRROR or HYGIENE SUPPLIES are definitely examples that belong to this category.</p:text>
    <p:extLst>
      <p:ext uri="{C676402C-5697-4E1C-873F-D02D1690AC5C}">
        <p15:threadingInfo xmlns:p15="http://schemas.microsoft.com/office/powerpoint/2012/main" timeZoneBias="-60">
          <p15:parentCm authorId="1" idx="17"/>
        </p15:threadingInfo>
      </p:ext>
    </p:extLst>
  </p:cm>
  <p:cm authorId="1" dt="2021-01-08T12:47:26.828" idx="19">
    <p:pos x="10" y="202"/>
    <p:text>What about hazardous waste?</p:text>
    <p:extLst>
      <p:ext uri="{C676402C-5697-4E1C-873F-D02D1690AC5C}">
        <p15:threadingInfo xmlns:p15="http://schemas.microsoft.com/office/powerpoint/2012/main" timeZoneBias="-60">
          <p15:parentCm authorId="1" idx="17"/>
        </p15:threadingInfo>
      </p:ext>
    </p:extLst>
  </p:cm>
  <p:cm authorId="1" dt="2021-01-08T12:47:49.492" idx="20">
    <p:pos x="10" y="298"/>
    <p:text>Well, it´s called toxic waste as well and the examples are</p:text>
    <p:extLst>
      <p:ext uri="{C676402C-5697-4E1C-873F-D02D1690AC5C}">
        <p15:threadingInfo xmlns:p15="http://schemas.microsoft.com/office/powerpoint/2012/main" timeZoneBias="-60">
          <p15:parentCm authorId="1" idx="17"/>
        </p15:threadingInfo>
      </p:ext>
    </p:extLst>
  </p:cm>
  <p:cm authorId="1" dt="2021-01-08T12:47:55.767" idx="21">
    <p:pos x="10" y="394"/>
    <p:text>GAS, OIL FILTER, PAINT AND OTHER​</p:text>
    <p:extLst>
      <p:ext uri="{C676402C-5697-4E1C-873F-D02D1690AC5C}">
        <p15:threadingInfo xmlns:p15="http://schemas.microsoft.com/office/powerpoint/2012/main" timeZoneBias="-60">
          <p15:parentCm authorId="1" idx="17"/>
        </p15:threadingInfo>
      </p:ext>
    </p:extLst>
  </p:cm>
  <p:cm authorId="1" dt="2021-01-08T12:48:48.636" idx="22">
    <p:pos x="10" y="490"/>
    <p:text>And the last category, please? Medical waste? I have no idea!!!</p:text>
    <p:extLst>
      <p:ext uri="{C676402C-5697-4E1C-873F-D02D1690AC5C}">
        <p15:threadingInfo xmlns:p15="http://schemas.microsoft.com/office/powerpoint/2012/main" timeZoneBias="-60">
          <p15:parentCm authorId="1" idx="17"/>
        </p15:threadingInfo>
      </p:ext>
    </p:extLst>
  </p:cm>
  <p:cm authorId="1" dt="2021-01-08T12:49:34.937" idx="23">
    <p:pos x="10" y="586"/>
    <p:text>Medical waste is also called "healthcare waste" and for example</p:text>
    <p:extLst>
      <p:ext uri="{C676402C-5697-4E1C-873F-D02D1690AC5C}">
        <p15:threadingInfo xmlns:p15="http://schemas.microsoft.com/office/powerpoint/2012/main" timeZoneBias="-60">
          <p15:parentCm authorId="1" idx="17"/>
        </p15:threadingInfo>
      </p:ext>
    </p:extLst>
  </p:cm>
  <p:cm authorId="1" dt="2021-01-08T12:50:06.757" idx="24">
    <p:pos x="10" y="682"/>
    <p:text>BLOOD or BODY FLUIDS belong here.</p:text>
    <p:extLst>
      <p:ext uri="{C676402C-5697-4E1C-873F-D02D1690AC5C}">
        <p15:threadingInfo xmlns:p15="http://schemas.microsoft.com/office/powerpoint/2012/main" timeZoneBias="-60">
          <p15:parentCm authorId="1" idx="17"/>
        </p15:threadingInfo>
      </p:ext>
    </p:extLst>
  </p:cm>
  <p:cm authorId="1" dt="2021-01-08T12:51:55.754" idx="25">
    <p:pos x="10" y="778"/>
    <p:text>Thanks! That´s interesting!</p:text>
    <p:extLst>
      <p:ext uri="{C676402C-5697-4E1C-873F-D02D1690AC5C}">
        <p15:threadingInfo xmlns:p15="http://schemas.microsoft.com/office/powerpoint/2012/main" timeZoneBias="-60">
          <p15:parentCm authorId="1" idx="17"/>
        </p15:threadingInfo>
      </p:ext>
    </p:extLst>
  </p:cm>
  <p:cm authorId="1" dt="2021-01-08T12:52:15.600" idx="26">
    <p:pos x="10" y="874"/>
    <p:text>Let´s move to the next slide.</p:text>
    <p:extLst>
      <p:ext uri="{C676402C-5697-4E1C-873F-D02D1690AC5C}">
        <p15:threadingInfo xmlns:p15="http://schemas.microsoft.com/office/powerpoint/2012/main" timeZoneBias="-60">
          <p15:parentCm authorId="1" idx="17"/>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1-08T12:57:03.531" idx="27">
    <p:pos x="510" y="1621"/>
    <p:text>Jarek, is ecology important for you? Are you interested in ecology?</p:text>
    <p:extLst>
      <p:ext uri="{C676402C-5697-4E1C-873F-D02D1690AC5C}">
        <p15:threadingInfo xmlns:p15="http://schemas.microsoft.com/office/powerpoint/2012/main" timeZoneBias="-60"/>
      </p:ext>
    </p:extLst>
  </p:cm>
  <p:cm authorId="1" dt="2021-01-08T12:58:02.634" idx="28">
    <p:pos x="510" y="1717"/>
    <p:text>Yes, I am, a lot.</p:text>
    <p:extLst>
      <p:ext uri="{C676402C-5697-4E1C-873F-D02D1690AC5C}">
        <p15:threadingInfo xmlns:p15="http://schemas.microsoft.com/office/powerpoint/2012/main" timeZoneBias="-60">
          <p15:parentCm authorId="1" idx="27"/>
        </p15:threadingInfo>
      </p:ext>
    </p:extLst>
  </p:cm>
  <p:cm authorId="1" dt="2021-01-08T12:58:12.862" idx="29">
    <p:pos x="510" y="1813"/>
    <p:text>ECOLOGY DEALS WITH PROBLEMS OF THE ENVIRONMENT, AIR POLLUTION, SOIL POLLUTION AND WATER POLLUTION
EXAMPLE: YOU WILL USE SOLAR PANELS AND TAKE ENERGY FROM THE SUN - RENEWABLE SOURCES SO YOU WILL SAVE WOOD, COAL AND OTHER THINGS</p:text>
    <p:extLst>
      <p:ext uri="{C676402C-5697-4E1C-873F-D02D1690AC5C}">
        <p15:threadingInfo xmlns:p15="http://schemas.microsoft.com/office/powerpoint/2012/main" timeZoneBias="-60">
          <p15:parentCm authorId="1" idx="27"/>
        </p15:threadingInfo>
      </p:ext>
    </p:extLst>
  </p:cm>
  <p:cm authorId="1" dt="2021-01-08T12:59:29.379" idx="30">
    <p:pos x="510" y="1909"/>
    <p:text>OK, tell us more.</p:text>
    <p:extLst>
      <p:ext uri="{C676402C-5697-4E1C-873F-D02D1690AC5C}">
        <p15:threadingInfo xmlns:p15="http://schemas.microsoft.com/office/powerpoint/2012/main" timeZoneBias="-60">
          <p15:parentCm authorId="1" idx="27"/>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1-08T13:01:37.251" idx="31">
    <p:pos x="3777" y="987"/>
    <p:text>WASTE IS EVERYTHING, THAT PEOPLE DON'T USE AGAIN OR CAN'T BE RECYCLED
WASTE IS FOUND EVERYWHERE IN THE AIR, SEA(WATER) AND EARTH 
WASTE IS TOXIC FOR ALL LIVING ORGANISMS AND IT'S KILLING THEM
WASTE IS ONE OF THE MOST IMPORTANT THINGS WE MUST CONTROL OR WE WILL DESTROY THE EARTH</p:text>
    <p:extLst>
      <p:ext uri="{C676402C-5697-4E1C-873F-D02D1690AC5C}">
        <p15:threadingInfo xmlns:p15="http://schemas.microsoft.com/office/powerpoint/2012/main" timeZoneBias="-60"/>
      </p:ext>
    </p:extLst>
  </p:cm>
  <p:cm authorId="1" dt="2021-01-08T13:02:12.189" idx="32">
    <p:pos x="3777" y="1083"/>
    <p:text>Thank you, cool.</p:text>
    <p:extLst>
      <p:ext uri="{C676402C-5697-4E1C-873F-D02D1690AC5C}">
        <p15:threadingInfo xmlns:p15="http://schemas.microsoft.com/office/powerpoint/2012/main" timeZoneBias="-60">
          <p15:parentCm authorId="1" idx="31"/>
        </p15:threadingInfo>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9123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1527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8767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126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8319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44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6201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617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69285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3587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066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1/15/2021</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2895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1/15/2021</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697364034"/>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2" r:id="rId6"/>
    <p:sldLayoutId id="2147483929" r:id="rId7"/>
    <p:sldLayoutId id="2147483930" r:id="rId8"/>
    <p:sldLayoutId id="2147483919" r:id="rId9"/>
    <p:sldLayoutId id="2147483920" r:id="rId10"/>
    <p:sldLayoutId id="2147483921" r:id="rId11"/>
    <p:sldLayoutId id="2147483923"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cs.wikipedia.org/wiki/Spalovna" TargetMode="External"/><Relationship Id="rId13" Type="http://schemas.openxmlformats.org/officeDocument/2006/relationships/hyperlink" Target="https://www.circular-solutions.eu/news/how-venture-capital-can-help-stem-the-flow-of-ocean-plastic-waste/" TargetMode="External"/><Relationship Id="rId18" Type="http://schemas.openxmlformats.org/officeDocument/2006/relationships/hyperlink" Target="https://lase-solutions.com/products/mining/lasewvi-waste-volume-incinerator/" TargetMode="External"/><Relationship Id="rId3" Type="http://schemas.openxmlformats.org/officeDocument/2006/relationships/hyperlink" Target="https://woimacorporation.com/drowning-in-waste-case-vietnam/" TargetMode="External"/><Relationship Id="rId7" Type="http://schemas.openxmlformats.org/officeDocument/2006/relationships/hyperlink" Target="https://www.cistaplzen.cz/o-odpadu-v-plzni/finalni-zpracovani-odpadu/spalovna/" TargetMode="External"/><Relationship Id="rId12" Type="http://schemas.openxmlformats.org/officeDocument/2006/relationships/hyperlink" Target="https://www.shutterstock.com/cs/image-vector/ecology-icon-set-concept-green-energy-764769286" TargetMode="External"/><Relationship Id="rId17" Type="http://schemas.openxmlformats.org/officeDocument/2006/relationships/hyperlink" Target="https://ekolist.cz/cz/zpravodajstvi/zpravy/konec-skladkovani-odpadu-se-zrejme-posune-o-sest-let-na-rok-2030" TargetMode="External"/><Relationship Id="rId2" Type="http://schemas.openxmlformats.org/officeDocument/2006/relationships/hyperlink" Target="http://www.odpadjeenergie.cz/vyroba-energie/zarizeni-evo-v-cr/kde-se-u-nas-vyrabi-energie-z-odpadu" TargetMode="External"/><Relationship Id="rId16" Type="http://schemas.openxmlformats.org/officeDocument/2006/relationships/hyperlink" Target="https://domaci.ihned.cz/c1-66818290-konec-skladkovani-bude-az-v-roce-2030-schvalila-snemovna-za-odpad-se-ale-budou-zvysovat-poplatky" TargetMode="External"/><Relationship Id="rId20" Type="http://schemas.openxmlformats.org/officeDocument/2006/relationships/hyperlink" Target="https://act-adapt.org/13-mind-blowing-images-of-landfills-around-the-world-show-the-true-cost-of-our-waste/http:/cvitanic.info/smile/" TargetMode="External"/><Relationship Id="rId1" Type="http://schemas.openxmlformats.org/officeDocument/2006/relationships/slideLayout" Target="../slideLayouts/slideLayout2.xml"/><Relationship Id="rId6" Type="http://schemas.openxmlformats.org/officeDocument/2006/relationships/hyperlink" Target="https://www.sako.cz/pro-brnaky/cz/256/spalovna-zarizeni-na-energeticke-vyuzivani-komunalniho-odpadu/" TargetMode="External"/><Relationship Id="rId11" Type="http://schemas.openxmlformats.org/officeDocument/2006/relationships/hyperlink" Target="https://www.ceskatelevize.cz/porady/1095913550-nedej-se/218562248410036-konec-spaloven-v-cechach/" TargetMode="External"/><Relationship Id="rId5" Type="http://schemas.openxmlformats.org/officeDocument/2006/relationships/hyperlink" Target="https://www.sako.cz/pro-brnaky/cz/142/historie-spalovani/" TargetMode="External"/><Relationship Id="rId15" Type="http://schemas.openxmlformats.org/officeDocument/2006/relationships/hyperlink" Target="https://zpravy.aktualne.cz/domaci/snemovna-podporila-novy-odpadovy-zakon/r~3ed7b332442411ea9b40ac1f6b220ee8/" TargetMode="External"/><Relationship Id="rId10" Type="http://schemas.openxmlformats.org/officeDocument/2006/relationships/hyperlink" Target="https://genus.cz/regiony/jablonecko/po-zmirneni-vladnich-narizeni-v-souvislosti-s-koronavirem-se-v-sobotu-otevre-sberny-dvur-na-proseci-n478085.htm" TargetMode="External"/><Relationship Id="rId19" Type="http://schemas.openxmlformats.org/officeDocument/2006/relationships/hyperlink" Target="https://www.shutterstock.com/cs/video/clip-1020680704-industrial-incinerator-fire-slow-motion-video" TargetMode="External"/><Relationship Id="rId4" Type="http://schemas.openxmlformats.org/officeDocument/2006/relationships/hyperlink" Target="https://www.mpul.cz/cerne-skladky.html" TargetMode="External"/><Relationship Id="rId9" Type="http://schemas.openxmlformats.org/officeDocument/2006/relationships/hyperlink" Target="https://ekolist.cz/cz/zpravodajstvi/zpravy/spalovna-v-liberci-provoz-obnovi-provoz-nejdriv-v-rijnu" TargetMode="External"/><Relationship Id="rId14" Type="http://schemas.openxmlformats.org/officeDocument/2006/relationships/hyperlink" Target="https://www.e15.cz/magazin/aplikace-tvorena-uzivateli-likviduje-cerne-skladky-1038973" TargetMode="Externa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A5994FB-6DEB-48D3-8A9A-056F06A92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5" descr="Obsah obrázku exteriér, tráva, budova, podepsat&#10;&#10;Popis se vygeneroval automaticky.">
            <a:extLst>
              <a:ext uri="{FF2B5EF4-FFF2-40B4-BE49-F238E27FC236}">
                <a16:creationId xmlns:a16="http://schemas.microsoft.com/office/drawing/2014/main" id="{C87BA9C1-C551-433E-ACD5-D2D2E95B25C6}"/>
              </a:ext>
            </a:extLst>
          </p:cNvPr>
          <p:cNvPicPr>
            <a:picLocks noChangeAspect="1"/>
          </p:cNvPicPr>
          <p:nvPr/>
        </p:nvPicPr>
        <p:blipFill rotWithShape="1">
          <a:blip r:embed="rId2"/>
          <a:srcRect l="3467" r="4510" b="-2"/>
          <a:stretch/>
        </p:blipFill>
        <p:spPr>
          <a:xfrm>
            <a:off x="4267202" y="-1"/>
            <a:ext cx="4636167" cy="3383280"/>
          </a:xfrm>
          <a:custGeom>
            <a:avLst/>
            <a:gdLst/>
            <a:ahLst/>
            <a:cxnLst/>
            <a:rect l="l" t="t" r="r" b="b"/>
            <a:pathLst>
              <a:path w="4636167" h="3383280">
                <a:moveTo>
                  <a:pt x="0" y="0"/>
                </a:moveTo>
                <a:lnTo>
                  <a:pt x="4636167" y="0"/>
                </a:lnTo>
                <a:lnTo>
                  <a:pt x="4636167" y="3383280"/>
                </a:lnTo>
                <a:lnTo>
                  <a:pt x="0" y="3383280"/>
                </a:lnTo>
                <a:close/>
              </a:path>
            </a:pathLst>
          </a:custGeom>
        </p:spPr>
      </p:pic>
      <p:pic>
        <p:nvPicPr>
          <p:cNvPr id="5" name="Obrázek 6" descr="Obsah obrázku exteriér, příroda, tráva, pláž&#10;&#10;Popis se vygeneroval automaticky.">
            <a:extLst>
              <a:ext uri="{FF2B5EF4-FFF2-40B4-BE49-F238E27FC236}">
                <a16:creationId xmlns:a16="http://schemas.microsoft.com/office/drawing/2014/main" id="{9A280BBF-D300-4987-979E-96BD008553B9}"/>
              </a:ext>
            </a:extLst>
          </p:cNvPr>
          <p:cNvPicPr>
            <a:picLocks noChangeAspect="1"/>
          </p:cNvPicPr>
          <p:nvPr/>
        </p:nvPicPr>
        <p:blipFill rotWithShape="1">
          <a:blip r:embed="rId3"/>
          <a:srcRect t="20041"/>
          <a:stretch/>
        </p:blipFill>
        <p:spPr>
          <a:xfrm>
            <a:off x="4636165" y="3474720"/>
            <a:ext cx="7555832" cy="3383280"/>
          </a:xfrm>
          <a:prstGeom prst="rect">
            <a:avLst/>
          </a:prstGeom>
        </p:spPr>
      </p:pic>
      <p:sp useBgFill="1">
        <p:nvSpPr>
          <p:cNvPr id="53" name="Freeform: Shape 5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43468" y="1122363"/>
            <a:ext cx="4456852" cy="3666358"/>
          </a:xfrm>
        </p:spPr>
        <p:txBody>
          <a:bodyPr>
            <a:noAutofit/>
          </a:bodyPr>
          <a:lstStyle/>
          <a:p>
            <a:r>
              <a:rPr lang="en-US" b="1" dirty="0">
                <a:ea typeface="+mj-lt"/>
                <a:cs typeface="+mj-lt"/>
              </a:rPr>
              <a:t>INCINERATION PLANTS AND LANDFILLS IN THE CR, WASTE AND ECOLOGY</a:t>
            </a:r>
            <a:endParaRPr lang="cs-CZ" b="1" dirty="0"/>
          </a:p>
        </p:txBody>
      </p:sp>
      <p:sp>
        <p:nvSpPr>
          <p:cNvPr id="3" name="Subtitle 2"/>
          <p:cNvSpPr>
            <a:spLocks noGrp="1"/>
          </p:cNvSpPr>
          <p:nvPr>
            <p:ph type="subTitle" idx="1"/>
          </p:nvPr>
        </p:nvSpPr>
        <p:spPr>
          <a:xfrm>
            <a:off x="419764" y="5861541"/>
            <a:ext cx="4114801" cy="813580"/>
          </a:xfrm>
        </p:spPr>
        <p:txBody>
          <a:bodyPr vert="horz" lIns="91440" tIns="45720" rIns="91440" bIns="45720" rtlCol="0">
            <a:normAutofit/>
          </a:bodyPr>
          <a:lstStyle/>
          <a:p>
            <a:pPr>
              <a:lnSpc>
                <a:spcPct val="90000"/>
              </a:lnSpc>
            </a:pPr>
            <a:r>
              <a:rPr lang="en-US" sz="1400" dirty="0"/>
              <a:t>TEAM PORTUGAL : ANNA BALAŠTÍKOVÁ, ADÉLA FORSTOVÁ, JOHANA MRÁČKOVÁ, JAROSLAV VOJÁČEK, FILIP VYSLOUŽIL</a:t>
            </a:r>
          </a:p>
        </p:txBody>
      </p:sp>
      <p:pic>
        <p:nvPicPr>
          <p:cNvPr id="6" name="Obrázek 6" descr="Obsah obrázku skála, exteriér, tráva, příroda&#10;&#10;Popis se vygeneroval automaticky.">
            <a:extLst>
              <a:ext uri="{FF2B5EF4-FFF2-40B4-BE49-F238E27FC236}">
                <a16:creationId xmlns:a16="http://schemas.microsoft.com/office/drawing/2014/main" id="{B456BAFA-0617-4817-865E-17DAF88456DF}"/>
              </a:ext>
            </a:extLst>
          </p:cNvPr>
          <p:cNvPicPr>
            <a:picLocks noChangeAspect="1"/>
          </p:cNvPicPr>
          <p:nvPr/>
        </p:nvPicPr>
        <p:blipFill rotWithShape="1">
          <a:blip r:embed="rId4"/>
          <a:srcRect l="16553" r="12925" b="2"/>
          <a:stretch/>
        </p:blipFill>
        <p:spPr>
          <a:xfrm>
            <a:off x="9006544" y="-1"/>
            <a:ext cx="3185459" cy="3383280"/>
          </a:xfrm>
          <a:prstGeom prst="rect">
            <a:avLst/>
          </a:prstGeom>
        </p:spPr>
      </p:pic>
    </p:spTree>
    <p:extLst>
      <p:ext uri="{BB962C8B-B14F-4D97-AF65-F5344CB8AC3E}">
        <p14:creationId xmlns:p14="http://schemas.microsoft.com/office/powerpoint/2010/main" val="3879346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7B6F973-8C72-49A0-B2B2-8AF35C739201}"/>
              </a:ext>
            </a:extLst>
          </p:cNvPr>
          <p:cNvSpPr>
            <a:spLocks noGrp="1"/>
          </p:cNvSpPr>
          <p:nvPr>
            <p:ph type="title"/>
          </p:nvPr>
        </p:nvSpPr>
        <p:spPr>
          <a:xfrm>
            <a:off x="1772728" y="365125"/>
            <a:ext cx="9609826" cy="1339940"/>
          </a:xfrm>
        </p:spPr>
        <p:txBody>
          <a:bodyPr>
            <a:normAutofit/>
          </a:bodyPr>
          <a:lstStyle/>
          <a:p>
            <a:r>
              <a:rPr lang="cs-CZ" b="1" dirty="0"/>
              <a:t>                     WASTE     </a:t>
            </a:r>
          </a:p>
        </p:txBody>
      </p:sp>
      <p:pic>
        <p:nvPicPr>
          <p:cNvPr id="4" name="Obrázek 4" descr="Obsah obrázku voda, exteriér, příroda, pláž&#10;&#10;Popis se vygeneroval automaticky.">
            <a:extLst>
              <a:ext uri="{FF2B5EF4-FFF2-40B4-BE49-F238E27FC236}">
                <a16:creationId xmlns:a16="http://schemas.microsoft.com/office/drawing/2014/main" id="{0AD2AB1F-1152-4044-85CA-86055FCD71AA}"/>
              </a:ext>
            </a:extLst>
          </p:cNvPr>
          <p:cNvPicPr>
            <a:picLocks noChangeAspect="1"/>
          </p:cNvPicPr>
          <p:nvPr/>
        </p:nvPicPr>
        <p:blipFill rotWithShape="1">
          <a:blip r:embed="rId2"/>
          <a:srcRect l="23622" r="5787"/>
          <a:stretch/>
        </p:blipFill>
        <p:spPr>
          <a:xfrm>
            <a:off x="6101339" y="2033204"/>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pic>
        <p:nvPicPr>
          <p:cNvPr id="1026" name="Picture 2" descr="13 Mind-Blowing Images of Landfills Around the World Show the True Cost of  Our Waste | ACT - Adaptation to Climate Change Team">
            <a:extLst>
              <a:ext uri="{FF2B5EF4-FFF2-40B4-BE49-F238E27FC236}">
                <a16:creationId xmlns:a16="http://schemas.microsoft.com/office/drawing/2014/main" id="{AE1D9521-D8DB-4CC9-AF3B-730BBD0147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9633" y="2202197"/>
            <a:ext cx="5442073" cy="351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25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17B7366-37C8-497F-8B24-C0D854C7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926B2FD-BD6D-4BBA-AD39-DB5EF2908681}"/>
              </a:ext>
            </a:extLst>
          </p:cNvPr>
          <p:cNvSpPr>
            <a:spLocks noGrp="1"/>
          </p:cNvSpPr>
          <p:nvPr>
            <p:ph type="title"/>
          </p:nvPr>
        </p:nvSpPr>
        <p:spPr>
          <a:xfrm>
            <a:off x="838200" y="365125"/>
            <a:ext cx="10515600" cy="1325563"/>
          </a:xfrm>
        </p:spPr>
        <p:txBody>
          <a:bodyPr>
            <a:normAutofit/>
          </a:bodyPr>
          <a:lstStyle/>
          <a:p>
            <a:r>
              <a:rPr lang="cs-CZ" b="1" dirty="0"/>
              <a:t>            BLACK DUMPS</a:t>
            </a:r>
            <a:r>
              <a:rPr lang="en-GB" b="1" dirty="0"/>
              <a:t> (FLY TIPPING)</a:t>
            </a:r>
            <a:endParaRPr lang="cs-CZ" b="1" dirty="0"/>
          </a:p>
        </p:txBody>
      </p:sp>
      <p:pic>
        <p:nvPicPr>
          <p:cNvPr id="4" name="Obrázek 4" descr="Obsah obrázku exteriér, fotka, tráva, skalní&#10;&#10;Popis se vygeneroval automaticky.">
            <a:extLst>
              <a:ext uri="{FF2B5EF4-FFF2-40B4-BE49-F238E27FC236}">
                <a16:creationId xmlns:a16="http://schemas.microsoft.com/office/drawing/2014/main" id="{108865D7-4881-4762-85E8-CDED530B5E25}"/>
              </a:ext>
            </a:extLst>
          </p:cNvPr>
          <p:cNvPicPr>
            <a:picLocks noChangeAspect="1"/>
          </p:cNvPicPr>
          <p:nvPr/>
        </p:nvPicPr>
        <p:blipFill rotWithShape="1">
          <a:blip r:embed="rId2"/>
          <a:srcRect l="10165" r="11716" b="2"/>
          <a:stretch/>
        </p:blipFill>
        <p:spPr>
          <a:xfrm>
            <a:off x="795661" y="2013625"/>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pic>
        <p:nvPicPr>
          <p:cNvPr id="6" name="Zástupný obsah 5" descr="Obsah obrázku exteriér, pták, hejno, letící&#10;&#10;Popis se vygeneroval automaticky.">
            <a:extLst>
              <a:ext uri="{FF2B5EF4-FFF2-40B4-BE49-F238E27FC236}">
                <a16:creationId xmlns:a16="http://schemas.microsoft.com/office/drawing/2014/main" id="{D5EFE5F4-0E00-4FF7-B2BA-6AA357C0AE49}"/>
              </a:ext>
            </a:extLst>
          </p:cNvPr>
          <p:cNvPicPr>
            <a:picLocks noGrp="1" noChangeAspect="1"/>
          </p:cNvPicPr>
          <p:nvPr>
            <p:ph idx="1"/>
          </p:nvPr>
        </p:nvPicPr>
        <p:blipFill rotWithShape="1">
          <a:blip r:embed="rId3"/>
          <a:srcRect l="3688" t="6783" r="8153" b="13082"/>
          <a:stretch/>
        </p:blipFill>
        <p:spPr>
          <a:xfrm>
            <a:off x="6223145" y="3429000"/>
            <a:ext cx="5130655" cy="3274496"/>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75854085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17B7366-37C8-497F-8B24-C0D854C7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FD13012-EE1A-49AF-828A-8A250736D915}"/>
              </a:ext>
            </a:extLst>
          </p:cNvPr>
          <p:cNvSpPr>
            <a:spLocks noGrp="1"/>
          </p:cNvSpPr>
          <p:nvPr>
            <p:ph type="title"/>
          </p:nvPr>
        </p:nvSpPr>
        <p:spPr>
          <a:xfrm>
            <a:off x="838200" y="365125"/>
            <a:ext cx="10515600" cy="1325563"/>
          </a:xfrm>
        </p:spPr>
        <p:txBody>
          <a:bodyPr>
            <a:normAutofit/>
          </a:bodyPr>
          <a:lstStyle/>
          <a:p>
            <a:r>
              <a:rPr lang="cs-CZ" b="1" dirty="0"/>
              <a:t>       BLACK DUMPS IN CZECH REPUBLIC</a:t>
            </a:r>
          </a:p>
        </p:txBody>
      </p:sp>
      <p:pic>
        <p:nvPicPr>
          <p:cNvPr id="6" name="Obrázek 6" descr="Obsah obrázku fotka, lidé, různé, čokoláda&#10;&#10;Popis se vygeneroval automaticky.">
            <a:extLst>
              <a:ext uri="{FF2B5EF4-FFF2-40B4-BE49-F238E27FC236}">
                <a16:creationId xmlns:a16="http://schemas.microsoft.com/office/drawing/2014/main" id="{E0E9161F-60F8-4804-A9FD-A5DC27EF54EB}"/>
              </a:ext>
            </a:extLst>
          </p:cNvPr>
          <p:cNvPicPr>
            <a:picLocks noChangeAspect="1"/>
          </p:cNvPicPr>
          <p:nvPr/>
        </p:nvPicPr>
        <p:blipFill rotWithShape="1">
          <a:blip r:embed="rId2"/>
          <a:srcRect l="7972" t="17216" r="7601" b="11313"/>
          <a:stretch/>
        </p:blipFill>
        <p:spPr>
          <a:xfrm>
            <a:off x="-3048" y="1603795"/>
            <a:ext cx="5877709" cy="3650409"/>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8" name="Obrázek 4" descr="Obsah obrázku exteriér, skála, pláž, skalní&#10;&#10;Popis se vygeneroval automaticky.">
            <a:extLst>
              <a:ext uri="{FF2B5EF4-FFF2-40B4-BE49-F238E27FC236}">
                <a16:creationId xmlns:a16="http://schemas.microsoft.com/office/drawing/2014/main" id="{50C731B9-50D0-46AC-B87B-0E80337BFEC9}"/>
              </a:ext>
            </a:extLst>
          </p:cNvPr>
          <p:cNvPicPr>
            <a:picLocks noChangeAspect="1"/>
          </p:cNvPicPr>
          <p:nvPr/>
        </p:nvPicPr>
        <p:blipFill rotWithShape="1">
          <a:blip r:embed="rId3"/>
          <a:srcRect t="38800" r="-2" b="4714"/>
          <a:stretch/>
        </p:blipFill>
        <p:spPr>
          <a:xfrm>
            <a:off x="4394551" y="3180313"/>
            <a:ext cx="7797449" cy="3677687"/>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Tree>
    <p:extLst>
      <p:ext uri="{BB962C8B-B14F-4D97-AF65-F5344CB8AC3E}">
        <p14:creationId xmlns:p14="http://schemas.microsoft.com/office/powerpoint/2010/main" val="5257045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81BCF-63CB-40C5-A5D6-0E57067540D3}"/>
              </a:ext>
            </a:extLst>
          </p:cNvPr>
          <p:cNvSpPr>
            <a:spLocks noGrp="1"/>
          </p:cNvSpPr>
          <p:nvPr>
            <p:ph type="title"/>
          </p:nvPr>
        </p:nvSpPr>
        <p:spPr/>
        <p:txBody>
          <a:bodyPr/>
          <a:lstStyle/>
          <a:p>
            <a:r>
              <a:rPr lang="cs-CZ" dirty="0"/>
              <a:t>   THANK YOU FOR YOUR ATTENTION</a:t>
            </a:r>
          </a:p>
        </p:txBody>
      </p:sp>
      <p:pic>
        <p:nvPicPr>
          <p:cNvPr id="4" name="Zástupný obsah 4">
            <a:extLst>
              <a:ext uri="{FF2B5EF4-FFF2-40B4-BE49-F238E27FC236}">
                <a16:creationId xmlns:a16="http://schemas.microsoft.com/office/drawing/2014/main" id="{3E9C852A-757F-445C-9824-2B37A1A7AC6D}"/>
              </a:ext>
            </a:extLst>
          </p:cNvPr>
          <p:cNvPicPr>
            <a:picLocks noGrp="1" noChangeAspect="1"/>
          </p:cNvPicPr>
          <p:nvPr>
            <p:ph idx="1"/>
          </p:nvPr>
        </p:nvPicPr>
        <p:blipFill>
          <a:blip r:embed="rId2"/>
          <a:stretch>
            <a:fillRect/>
          </a:stretch>
        </p:blipFill>
        <p:spPr>
          <a:xfrm>
            <a:off x="2686930" y="1885156"/>
            <a:ext cx="5998698" cy="4079997"/>
          </a:xfrm>
        </p:spPr>
      </p:pic>
    </p:spTree>
    <p:extLst>
      <p:ext uri="{BB962C8B-B14F-4D97-AF65-F5344CB8AC3E}">
        <p14:creationId xmlns:p14="http://schemas.microsoft.com/office/powerpoint/2010/main" val="10381812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7E41CA-7F14-4777-BC7B-0732B4B2BF82}"/>
              </a:ext>
            </a:extLst>
          </p:cNvPr>
          <p:cNvSpPr>
            <a:spLocks noGrp="1"/>
          </p:cNvSpPr>
          <p:nvPr>
            <p:ph type="title"/>
          </p:nvPr>
        </p:nvSpPr>
        <p:spPr/>
        <p:txBody>
          <a:bodyPr/>
          <a:lstStyle/>
          <a:p>
            <a:r>
              <a:rPr lang="cs-CZ" b="1" dirty="0"/>
              <a:t>SOURCES:</a:t>
            </a:r>
          </a:p>
        </p:txBody>
      </p:sp>
      <p:sp>
        <p:nvSpPr>
          <p:cNvPr id="3" name="Zástupný obsah 2">
            <a:extLst>
              <a:ext uri="{FF2B5EF4-FFF2-40B4-BE49-F238E27FC236}">
                <a16:creationId xmlns:a16="http://schemas.microsoft.com/office/drawing/2014/main" id="{9F06ABFC-05AF-4BF8-B9DC-98582D38F74A}"/>
              </a:ext>
            </a:extLst>
          </p:cNvPr>
          <p:cNvSpPr>
            <a:spLocks noGrp="1"/>
          </p:cNvSpPr>
          <p:nvPr>
            <p:ph idx="1"/>
          </p:nvPr>
        </p:nvSpPr>
        <p:spPr>
          <a:xfrm>
            <a:off x="838200" y="1856935"/>
            <a:ext cx="7011572" cy="5001065"/>
          </a:xfrm>
        </p:spPr>
        <p:txBody>
          <a:bodyPr>
            <a:normAutofit fontScale="25000" lnSpcReduction="20000"/>
          </a:bodyPr>
          <a:lstStyle/>
          <a:p>
            <a:r>
              <a:rPr lang="cs-CZ" sz="3600" dirty="0">
                <a:hlinkClick r:id="rId2"/>
              </a:rPr>
              <a:t>http://www.odpadjeenergie.cz/vyroba-energie/zarizeni-evo-v-cr/kde-se-u-nas-vyrabi-energie-z-odpadu</a:t>
            </a:r>
            <a:endParaRPr lang="cs-CZ" sz="3600" dirty="0"/>
          </a:p>
          <a:p>
            <a:r>
              <a:rPr lang="cs-CZ" sz="3600" dirty="0">
                <a:hlinkClick r:id="rId3"/>
              </a:rPr>
              <a:t>https://woimacorporation.com/drowning-in-waste-case-vietnam/</a:t>
            </a:r>
            <a:endParaRPr lang="cs-CZ" sz="3600" dirty="0"/>
          </a:p>
          <a:p>
            <a:r>
              <a:rPr lang="cs-CZ" sz="3600" dirty="0">
                <a:hlinkClick r:id="rId4"/>
              </a:rPr>
              <a:t>https://www.mpul.cz/cerne-skladky.html</a:t>
            </a:r>
            <a:endParaRPr lang="cs-CZ" sz="3600" dirty="0"/>
          </a:p>
          <a:p>
            <a:r>
              <a:rPr lang="cs-CZ" sz="3600" dirty="0">
                <a:hlinkClick r:id="rId5"/>
              </a:rPr>
              <a:t>https://www.sako.cz/pro-brnaky/cz/142/historie-spalovani/</a:t>
            </a:r>
            <a:endParaRPr lang="cs-CZ" sz="3600" dirty="0"/>
          </a:p>
          <a:p>
            <a:r>
              <a:rPr lang="cs-CZ" sz="3600" dirty="0">
                <a:hlinkClick r:id="rId6"/>
              </a:rPr>
              <a:t>https://www.sako.cz/pro-brnaky/cz/256/spalovna-zarizeni-na-energeticke-vyuzivani-komunalniho-odpadu/</a:t>
            </a:r>
            <a:endParaRPr lang="cs-CZ" sz="3600" dirty="0"/>
          </a:p>
          <a:p>
            <a:r>
              <a:rPr lang="cs-CZ" sz="3600" dirty="0">
                <a:hlinkClick r:id="rId7"/>
              </a:rPr>
              <a:t>https://www.cistaplzen.cz/o-odpadu-v-plzni/finalni-zpracovani-odpadu/spalovna/</a:t>
            </a:r>
            <a:endParaRPr lang="cs-CZ" sz="3600" dirty="0"/>
          </a:p>
          <a:p>
            <a:r>
              <a:rPr lang="cs-CZ" sz="3600" dirty="0">
                <a:hlinkClick r:id="rId8"/>
              </a:rPr>
              <a:t>https://cs.wikipedia.org/wiki/Spalovna</a:t>
            </a:r>
            <a:endParaRPr lang="cs-CZ" sz="3600" dirty="0"/>
          </a:p>
          <a:p>
            <a:r>
              <a:rPr lang="cs-CZ" sz="3600" dirty="0">
                <a:hlinkClick r:id="rId9"/>
              </a:rPr>
              <a:t>https://ekolist.cz/cz/zpravodajstvi/zpravy/spalovna-v-liberci-provoz-obnovi-provoz-nejdriv-v-rijnu</a:t>
            </a:r>
            <a:endParaRPr lang="cs-CZ" sz="3600" dirty="0"/>
          </a:p>
          <a:p>
            <a:r>
              <a:rPr lang="cs-CZ" sz="3600" dirty="0">
                <a:hlinkClick r:id="rId10"/>
              </a:rPr>
              <a:t>https://genus.cz/regiony/jablonecko/po-zmirneni-vladnich-narizeni-v-souvislosti-s-koronavirem-se-v-sobotu-otevre-sberny-dvur-na-proseci-n478085.htm</a:t>
            </a:r>
            <a:endParaRPr lang="cs-CZ" sz="3600" dirty="0"/>
          </a:p>
          <a:p>
            <a:r>
              <a:rPr lang="cs-CZ" sz="3600" dirty="0">
                <a:hlinkClick r:id="rId11"/>
              </a:rPr>
              <a:t>https://www.ceskatelevize.cz/porady/1095913550-nedej-se/218562248410036-konec-spaloven-v-cechach/</a:t>
            </a:r>
            <a:endParaRPr lang="cs-CZ" sz="3600" dirty="0"/>
          </a:p>
          <a:p>
            <a:r>
              <a:rPr lang="cs-CZ" sz="3600" dirty="0">
                <a:hlinkClick r:id="rId12"/>
              </a:rPr>
              <a:t>https://www.shutterstock.com/cs/image-vector/ecology-icon-set-concept-green-energy-764769286</a:t>
            </a:r>
            <a:endParaRPr lang="cs-CZ" sz="3600" dirty="0"/>
          </a:p>
          <a:p>
            <a:r>
              <a:rPr lang="cs-CZ" sz="3600" dirty="0">
                <a:hlinkClick r:id="rId13"/>
              </a:rPr>
              <a:t>https://www.circular-solutions.eu/news/how-venture-capital-can-help-stem-the-flow-of-ocean-plastic-waste/</a:t>
            </a:r>
            <a:endParaRPr lang="cs-CZ" sz="3600" dirty="0"/>
          </a:p>
          <a:p>
            <a:r>
              <a:rPr lang="cs-CZ" sz="3600" dirty="0">
                <a:hlinkClick r:id="rId14"/>
              </a:rPr>
              <a:t>https://www.e15.cz/magazin/aplikace-tvorena-uzivateli-likviduje-cerne-skladky-1038973</a:t>
            </a:r>
            <a:endParaRPr lang="cs-CZ" sz="3600" dirty="0"/>
          </a:p>
          <a:p>
            <a:r>
              <a:rPr lang="cs-CZ" sz="3600" dirty="0">
                <a:hlinkClick r:id="rId15"/>
              </a:rPr>
              <a:t>https://zpravy.aktualne.cz/domaci/snemovna-podporila-novy-odpadovy-zakon/r~3ed7b332442411ea9b40ac1f6b220ee8/</a:t>
            </a:r>
            <a:endParaRPr lang="cs-CZ" sz="3600" dirty="0"/>
          </a:p>
          <a:p>
            <a:r>
              <a:rPr lang="cs-CZ" sz="3600" dirty="0">
                <a:hlinkClick r:id="rId16"/>
              </a:rPr>
              <a:t>https://domaci.ihned.cz/c1-66818290-konec-skladkovani-bude-az-v-roce-2030-schvalila-snemovna-za-odpad-se-ale-budou-zvysovat-poplatky</a:t>
            </a:r>
            <a:endParaRPr lang="cs-CZ" sz="3600" dirty="0"/>
          </a:p>
          <a:p>
            <a:r>
              <a:rPr lang="cs-CZ" sz="3600" dirty="0">
                <a:hlinkClick r:id="rId17"/>
              </a:rPr>
              <a:t>https://ekolist.cz/cz/zpravodajstvi/zpravy/konec-skladkovani-odpadu-se-zrejme-posune-o-sest-let-na-rok-2030</a:t>
            </a:r>
            <a:endParaRPr lang="cs-CZ" sz="3600" dirty="0"/>
          </a:p>
          <a:p>
            <a:r>
              <a:rPr lang="cs-CZ" sz="3600" dirty="0">
                <a:hlinkClick r:id="rId18"/>
              </a:rPr>
              <a:t>https://lase-solutions.com/products/mining/lasewvi-waste-volume-incinerator/</a:t>
            </a:r>
            <a:endParaRPr lang="cs-CZ" sz="3600" dirty="0"/>
          </a:p>
          <a:p>
            <a:r>
              <a:rPr lang="cs-CZ" sz="3600" dirty="0">
                <a:hlinkClick r:id="rId19"/>
              </a:rPr>
              <a:t>https://www.shutterstock.com/cs/video/clip-1020680704-industrial-incinerator-fire-slow-motion-video</a:t>
            </a:r>
            <a:endParaRPr lang="cs-CZ" sz="3600" dirty="0"/>
          </a:p>
          <a:p>
            <a:r>
              <a:rPr lang="cs-CZ" sz="3600" dirty="0">
                <a:hlinkClick r:id="rId20"/>
              </a:rPr>
              <a:t>https://act-adapt.org/13-mind-blowing-images-of-landfills-around-the-world-show-the-true-cost-of-our-waste/http://cvitanic.info/smile/</a:t>
            </a:r>
            <a:endParaRPr lang="cs-CZ" sz="3600" dirty="0"/>
          </a:p>
          <a:p>
            <a:endParaRPr lang="cs-CZ" dirty="0"/>
          </a:p>
        </p:txBody>
      </p:sp>
    </p:spTree>
    <p:extLst>
      <p:ext uri="{BB962C8B-B14F-4D97-AF65-F5344CB8AC3E}">
        <p14:creationId xmlns:p14="http://schemas.microsoft.com/office/powerpoint/2010/main" val="2434301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8" y="436880"/>
            <a:ext cx="4620584" cy="803082"/>
          </a:xfrm>
        </p:spPr>
        <p:txBody>
          <a:bodyPr>
            <a:normAutofit fontScale="90000"/>
          </a:bodyPr>
          <a:lstStyle/>
          <a:p>
            <a:r>
              <a:rPr lang="en-US" sz="4000" b="1" dirty="0">
                <a:ea typeface="+mj-lt"/>
                <a:cs typeface="+mj-lt"/>
              </a:rPr>
              <a:t>Incineration plants</a:t>
            </a:r>
            <a:endParaRPr lang="cs-CZ" sz="4000" b="1" dirty="0"/>
          </a:p>
        </p:txBody>
      </p:sp>
      <p:sp>
        <p:nvSpPr>
          <p:cNvPr id="3" name="Subtitle 2"/>
          <p:cNvSpPr>
            <a:spLocks noGrp="1"/>
          </p:cNvSpPr>
          <p:nvPr>
            <p:ph type="subTitle" idx="1"/>
          </p:nvPr>
        </p:nvSpPr>
        <p:spPr>
          <a:xfrm>
            <a:off x="574610" y="2101291"/>
            <a:ext cx="5388176" cy="3895380"/>
          </a:xfrm>
        </p:spPr>
        <p:txBody>
          <a:bodyPr vert="horz" lIns="91440" tIns="45720" rIns="91440" bIns="45720" rtlCol="0" anchor="t">
            <a:normAutofit/>
          </a:bodyPr>
          <a:lstStyle/>
          <a:p>
            <a:r>
              <a:rPr lang="en-US" dirty="0">
                <a:ea typeface="+mn-lt"/>
                <a:cs typeface="+mn-lt"/>
              </a:rPr>
              <a:t>•each batch is always checked and sorted first. </a:t>
            </a:r>
            <a:endParaRPr lang="cs-CZ" dirty="0"/>
          </a:p>
          <a:p>
            <a:r>
              <a:rPr lang="en-US" dirty="0">
                <a:ea typeface="+mn-lt"/>
                <a:cs typeface="+mn-lt"/>
              </a:rPr>
              <a:t>•The waste is removed for recycling.</a:t>
            </a:r>
            <a:endParaRPr lang="en-US" dirty="0"/>
          </a:p>
          <a:p>
            <a:r>
              <a:rPr lang="en-US" dirty="0">
                <a:ea typeface="+mn-lt"/>
                <a:cs typeface="+mn-lt"/>
              </a:rPr>
              <a:t>•</a:t>
            </a:r>
            <a:r>
              <a:rPr lang="cs-CZ" dirty="0">
                <a:ea typeface="+mn-lt"/>
                <a:cs typeface="+mn-lt"/>
              </a:rPr>
              <a:t>OTHER THINGS ARE BURNT AS WELL</a:t>
            </a:r>
            <a:r>
              <a:rPr lang="en-US" dirty="0">
                <a:ea typeface="+mn-lt"/>
                <a:cs typeface="+mn-lt"/>
              </a:rPr>
              <a:t>.</a:t>
            </a:r>
            <a:endParaRPr lang="en-US" dirty="0"/>
          </a:p>
          <a:p>
            <a:r>
              <a:rPr lang="en-US" dirty="0">
                <a:ea typeface="+mn-lt"/>
                <a:cs typeface="+mn-lt"/>
              </a:rPr>
              <a:t>•</a:t>
            </a:r>
            <a:r>
              <a:rPr lang="cs-CZ" dirty="0">
                <a:ea typeface="+mn-lt"/>
                <a:cs typeface="+mn-lt"/>
              </a:rPr>
              <a:t>NOT</a:t>
            </a:r>
            <a:r>
              <a:rPr lang="en-US" dirty="0">
                <a:ea typeface="+mn-lt"/>
                <a:cs typeface="+mn-lt"/>
              </a:rPr>
              <a:t> many incineration plants </a:t>
            </a:r>
            <a:endParaRPr lang="en-US" dirty="0"/>
          </a:p>
          <a:p>
            <a:endParaRPr lang="en-US" dirty="0"/>
          </a:p>
        </p:txBody>
      </p:sp>
      <p:pic>
        <p:nvPicPr>
          <p:cNvPr id="4" name="Obrázek 4" descr="Obsah obrázku interiér, budova, velké, vsedě&#10;&#10;Popis se vygeneroval automaticky.">
            <a:extLst>
              <a:ext uri="{FF2B5EF4-FFF2-40B4-BE49-F238E27FC236}">
                <a16:creationId xmlns:a16="http://schemas.microsoft.com/office/drawing/2014/main" id="{E337F5C2-633B-4A1D-9A37-3FE4405BB08E}"/>
              </a:ext>
            </a:extLst>
          </p:cNvPr>
          <p:cNvPicPr>
            <a:picLocks noChangeAspect="1"/>
          </p:cNvPicPr>
          <p:nvPr/>
        </p:nvPicPr>
        <p:blipFill rotWithShape="1">
          <a:blip r:embed="rId2"/>
          <a:srcRect l="41214" r="987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215536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4" descr="Obsah obrázku velké, oheň, vaření, tmavé&#10;&#10;Popis se vygeneroval automaticky.">
            <a:extLst>
              <a:ext uri="{FF2B5EF4-FFF2-40B4-BE49-F238E27FC236}">
                <a16:creationId xmlns:a16="http://schemas.microsoft.com/office/drawing/2014/main" id="{7716EAB7-2D14-446B-A435-E3669F3D7B8E}"/>
              </a:ext>
            </a:extLst>
          </p:cNvPr>
          <p:cNvPicPr>
            <a:picLocks noChangeAspect="1"/>
          </p:cNvPicPr>
          <p:nvPr/>
        </p:nvPicPr>
        <p:blipFill rotWithShape="1">
          <a:blip r:embed="rId2"/>
          <a:srcRect r="574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ovéPole 2">
            <a:extLst>
              <a:ext uri="{FF2B5EF4-FFF2-40B4-BE49-F238E27FC236}">
                <a16:creationId xmlns:a16="http://schemas.microsoft.com/office/drawing/2014/main" id="{FC1773A8-3D02-445C-AF79-261CA2C75F48}"/>
              </a:ext>
            </a:extLst>
          </p:cNvPr>
          <p:cNvSpPr txBox="1"/>
          <p:nvPr/>
        </p:nvSpPr>
        <p:spPr>
          <a:xfrm>
            <a:off x="512084" y="1984633"/>
            <a:ext cx="4220308" cy="954107"/>
          </a:xfrm>
          <a:prstGeom prst="rect">
            <a:avLst/>
          </a:prstGeom>
          <a:noFill/>
        </p:spPr>
        <p:txBody>
          <a:bodyPr wrap="square" rtlCol="0">
            <a:spAutoFit/>
          </a:bodyPr>
          <a:lstStyle/>
          <a:p>
            <a:r>
              <a:rPr lang="cs-CZ" sz="4300" b="1" dirty="0">
                <a:ea typeface="+mj-lt"/>
                <a:cs typeface="+mj-lt"/>
              </a:rPr>
              <a:t>85</a:t>
            </a:r>
            <a:r>
              <a:rPr lang="cs-CZ" sz="4800" b="1" dirty="0">
                <a:ea typeface="+mj-lt"/>
                <a:cs typeface="+mj-lt"/>
              </a:rPr>
              <a:t>0 – 1100 °C</a:t>
            </a:r>
            <a:br>
              <a:rPr lang="en-US" sz="800" b="1" dirty="0">
                <a:ea typeface="+mj-lt"/>
                <a:cs typeface="+mj-lt"/>
              </a:rPr>
            </a:br>
            <a:endParaRPr lang="cs-CZ" sz="800" dirty="0"/>
          </a:p>
        </p:txBody>
      </p:sp>
      <p:sp>
        <p:nvSpPr>
          <p:cNvPr id="5" name="TextovéPole 4">
            <a:extLst>
              <a:ext uri="{FF2B5EF4-FFF2-40B4-BE49-F238E27FC236}">
                <a16:creationId xmlns:a16="http://schemas.microsoft.com/office/drawing/2014/main" id="{53A22118-3A46-4232-9722-2356670305B2}"/>
              </a:ext>
            </a:extLst>
          </p:cNvPr>
          <p:cNvSpPr txBox="1"/>
          <p:nvPr/>
        </p:nvSpPr>
        <p:spPr>
          <a:xfrm>
            <a:off x="512084" y="3218731"/>
            <a:ext cx="3504294" cy="830997"/>
          </a:xfrm>
          <a:prstGeom prst="rect">
            <a:avLst/>
          </a:prstGeom>
          <a:noFill/>
        </p:spPr>
        <p:txBody>
          <a:bodyPr wrap="square" rtlCol="0">
            <a:spAutoFit/>
          </a:bodyPr>
          <a:lstStyle/>
          <a:p>
            <a:r>
              <a:rPr lang="en-US" sz="4800" b="1" dirty="0">
                <a:ea typeface="+mj-lt"/>
                <a:cs typeface="+mj-lt"/>
              </a:rPr>
              <a:t>1876</a:t>
            </a:r>
            <a:endParaRPr lang="cs-CZ" sz="4800" dirty="0"/>
          </a:p>
        </p:txBody>
      </p:sp>
      <p:sp>
        <p:nvSpPr>
          <p:cNvPr id="6" name="TextovéPole 5">
            <a:extLst>
              <a:ext uri="{FF2B5EF4-FFF2-40B4-BE49-F238E27FC236}">
                <a16:creationId xmlns:a16="http://schemas.microsoft.com/office/drawing/2014/main" id="{10068D09-22C6-49BD-A3C7-23C445A107D5}"/>
              </a:ext>
            </a:extLst>
          </p:cNvPr>
          <p:cNvSpPr txBox="1"/>
          <p:nvPr/>
        </p:nvSpPr>
        <p:spPr>
          <a:xfrm>
            <a:off x="512084" y="4507874"/>
            <a:ext cx="1828800" cy="830997"/>
          </a:xfrm>
          <a:prstGeom prst="rect">
            <a:avLst/>
          </a:prstGeom>
          <a:noFill/>
        </p:spPr>
        <p:txBody>
          <a:bodyPr wrap="square" rtlCol="0">
            <a:spAutoFit/>
          </a:bodyPr>
          <a:lstStyle/>
          <a:p>
            <a:r>
              <a:rPr lang="en-US" sz="4800" b="1" dirty="0">
                <a:ea typeface="+mj-lt"/>
                <a:cs typeface="+mj-lt"/>
              </a:rPr>
              <a:t>1905</a:t>
            </a:r>
            <a:endParaRPr lang="cs-CZ" sz="4800" dirty="0"/>
          </a:p>
        </p:txBody>
      </p:sp>
      <p:sp>
        <p:nvSpPr>
          <p:cNvPr id="8" name="Nadpis 7">
            <a:extLst>
              <a:ext uri="{FF2B5EF4-FFF2-40B4-BE49-F238E27FC236}">
                <a16:creationId xmlns:a16="http://schemas.microsoft.com/office/drawing/2014/main" id="{1B19A3A1-1BA9-4A4C-81BD-869312CF5571}"/>
              </a:ext>
            </a:extLst>
          </p:cNvPr>
          <p:cNvSpPr>
            <a:spLocks noGrp="1"/>
          </p:cNvSpPr>
          <p:nvPr>
            <p:ph type="ctrTitle"/>
          </p:nvPr>
        </p:nvSpPr>
        <p:spPr>
          <a:xfrm>
            <a:off x="512084" y="310034"/>
            <a:ext cx="3854549" cy="1364566"/>
          </a:xfrm>
        </p:spPr>
        <p:txBody>
          <a:bodyPr>
            <a:normAutofit/>
          </a:bodyPr>
          <a:lstStyle/>
          <a:p>
            <a:r>
              <a:rPr lang="cs-CZ" sz="4800" b="1" dirty="0">
                <a:ea typeface="+mj-lt"/>
                <a:cs typeface="+mj-lt"/>
              </a:rPr>
              <a:t>77,000 TONS</a:t>
            </a:r>
            <a:endParaRPr lang="cs-CZ" dirty="0"/>
          </a:p>
        </p:txBody>
      </p:sp>
    </p:spTree>
    <p:extLst>
      <p:ext uri="{BB962C8B-B14F-4D97-AF65-F5344CB8AC3E}">
        <p14:creationId xmlns:p14="http://schemas.microsoft.com/office/powerpoint/2010/main" val="350167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FAA87C1-863B-49A6-93D2-D6238107AF40}"/>
              </a:ext>
            </a:extLst>
          </p:cNvPr>
          <p:cNvSpPr>
            <a:spLocks noGrp="1"/>
          </p:cNvSpPr>
          <p:nvPr>
            <p:ph type="title"/>
          </p:nvPr>
        </p:nvSpPr>
        <p:spPr>
          <a:xfrm>
            <a:off x="838200" y="365125"/>
            <a:ext cx="10515600" cy="1325563"/>
          </a:xfrm>
        </p:spPr>
        <p:txBody>
          <a:bodyPr>
            <a:normAutofit/>
          </a:bodyPr>
          <a:lstStyle/>
          <a:p>
            <a:r>
              <a:rPr lang="cs-CZ" dirty="0"/>
              <a:t>INCENERATION PLANTS IN THE CZECH REPUBLIC</a:t>
            </a:r>
          </a:p>
        </p:txBody>
      </p:sp>
      <p:sp>
        <p:nvSpPr>
          <p:cNvPr id="3" name="Zástupný obsah 2">
            <a:extLst>
              <a:ext uri="{FF2B5EF4-FFF2-40B4-BE49-F238E27FC236}">
                <a16:creationId xmlns:a16="http://schemas.microsoft.com/office/drawing/2014/main" id="{4431B0EF-2ACD-487A-B7BA-F907225F5233}"/>
              </a:ext>
            </a:extLst>
          </p:cNvPr>
          <p:cNvSpPr>
            <a:spLocks noGrp="1"/>
          </p:cNvSpPr>
          <p:nvPr>
            <p:ph idx="1"/>
          </p:nvPr>
        </p:nvSpPr>
        <p:spPr>
          <a:xfrm>
            <a:off x="838201" y="2013625"/>
            <a:ext cx="4614759" cy="4163337"/>
          </a:xfrm>
        </p:spPr>
        <p:txBody>
          <a:bodyPr vert="horz" lIns="91440" tIns="45720" rIns="91440" bIns="45720" rtlCol="0">
            <a:normAutofit/>
          </a:bodyPr>
          <a:lstStyle/>
          <a:p>
            <a:pPr>
              <a:lnSpc>
                <a:spcPct val="90000"/>
              </a:lnSpc>
            </a:pPr>
            <a:endParaRPr lang="cs-CZ" sz="2000" dirty="0"/>
          </a:p>
          <a:p>
            <a:pPr>
              <a:lnSpc>
                <a:spcPct val="90000"/>
              </a:lnSpc>
            </a:pPr>
            <a:r>
              <a:rPr lang="cs-CZ" sz="3600" dirty="0"/>
              <a:t>THE FIRST ONE WAS BUILT IN 1905 IN BRNO, IT WAS DESTROYED AND NEVER REBUILT</a:t>
            </a:r>
          </a:p>
        </p:txBody>
      </p:sp>
      <p:pic>
        <p:nvPicPr>
          <p:cNvPr id="4" name="Obrázek 4" descr="Obsah obrázku exteriér, staré, fotka, budova&#10;&#10;Popis se vygeneroval automaticky.">
            <a:extLst>
              <a:ext uri="{FF2B5EF4-FFF2-40B4-BE49-F238E27FC236}">
                <a16:creationId xmlns:a16="http://schemas.microsoft.com/office/drawing/2014/main" id="{DA24EB4B-7E9D-4653-A51E-F983B55F2EBA}"/>
              </a:ext>
            </a:extLst>
          </p:cNvPr>
          <p:cNvPicPr>
            <a:picLocks noChangeAspect="1"/>
          </p:cNvPicPr>
          <p:nvPr/>
        </p:nvPicPr>
        <p:blipFill rotWithShape="1">
          <a:blip r:embed="rId2"/>
          <a:srcRect l="2283" r="4851" b="-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89853015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7">
            <a:extLst>
              <a:ext uri="{FF2B5EF4-FFF2-40B4-BE49-F238E27FC236}">
                <a16:creationId xmlns:a16="http://schemas.microsoft.com/office/drawing/2014/main" id="{F404E824-AE17-49FE-9C86-F5BBB511DA70}"/>
              </a:ext>
            </a:extLst>
          </p:cNvPr>
          <p:cNvPicPr>
            <a:picLocks noChangeAspect="1"/>
          </p:cNvPicPr>
          <p:nvPr/>
        </p:nvPicPr>
        <p:blipFill rotWithShape="1">
          <a:blip r:embed="rId2"/>
          <a:srcRect t="18025" r="1" b="6726"/>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6" name="Obrázek 6" descr="Obsah obrázku hora, exteriér, budova, město&#10;&#10;Popis se vygeneroval automaticky.">
            <a:extLst>
              <a:ext uri="{FF2B5EF4-FFF2-40B4-BE49-F238E27FC236}">
                <a16:creationId xmlns:a16="http://schemas.microsoft.com/office/drawing/2014/main" id="{DB0CB370-A014-4168-92EB-4F57FDF06D53}"/>
              </a:ext>
            </a:extLst>
          </p:cNvPr>
          <p:cNvPicPr>
            <a:picLocks noChangeAspect="1"/>
          </p:cNvPicPr>
          <p:nvPr/>
        </p:nvPicPr>
        <p:blipFill rotWithShape="1">
          <a:blip r:embed="rId3"/>
          <a:srcRect l="285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Obrázek 4" descr="Obsah obrázku exteriér, budova, město, voda&#10;&#10;Popis se vygeneroval automaticky.">
            <a:extLst>
              <a:ext uri="{FF2B5EF4-FFF2-40B4-BE49-F238E27FC236}">
                <a16:creationId xmlns:a16="http://schemas.microsoft.com/office/drawing/2014/main" id="{005DA6A0-8785-4E3B-94EA-15367193C59C}"/>
              </a:ext>
            </a:extLst>
          </p:cNvPr>
          <p:cNvPicPr>
            <a:picLocks noChangeAspect="1"/>
          </p:cNvPicPr>
          <p:nvPr/>
        </p:nvPicPr>
        <p:blipFill rotWithShape="1">
          <a:blip r:embed="rId4"/>
          <a:srcRect t="55410" b="1679"/>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Obrázek 5" descr="Obsah obrázku exteriér, tráva, budova, zelená&#10;&#10;Popis se vygeneroval automaticky.">
            <a:extLst>
              <a:ext uri="{FF2B5EF4-FFF2-40B4-BE49-F238E27FC236}">
                <a16:creationId xmlns:a16="http://schemas.microsoft.com/office/drawing/2014/main" id="{85129904-D0B0-4763-B442-B4134ADCA011}"/>
              </a:ext>
            </a:extLst>
          </p:cNvPr>
          <p:cNvPicPr>
            <a:picLocks noChangeAspect="1"/>
          </p:cNvPicPr>
          <p:nvPr/>
        </p:nvPicPr>
        <p:blipFill rotWithShape="1">
          <a:blip r:embed="rId5"/>
          <a:srcRect t="20980" b="20983"/>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3" name="TextovéPole 2">
            <a:extLst>
              <a:ext uri="{FF2B5EF4-FFF2-40B4-BE49-F238E27FC236}">
                <a16:creationId xmlns:a16="http://schemas.microsoft.com/office/drawing/2014/main" id="{04E88573-E5DE-458F-A7D2-0A187BDE143D}"/>
              </a:ext>
            </a:extLst>
          </p:cNvPr>
          <p:cNvSpPr txBox="1"/>
          <p:nvPr/>
        </p:nvSpPr>
        <p:spPr>
          <a:xfrm>
            <a:off x="94891" y="286972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0000"/>
                </a:solidFill>
              </a:rPr>
              <a:t>PRAGUE</a:t>
            </a:r>
          </a:p>
        </p:txBody>
      </p:sp>
      <p:sp>
        <p:nvSpPr>
          <p:cNvPr id="10" name="TextovéPole 9">
            <a:extLst>
              <a:ext uri="{FF2B5EF4-FFF2-40B4-BE49-F238E27FC236}">
                <a16:creationId xmlns:a16="http://schemas.microsoft.com/office/drawing/2014/main" id="{DFB9F0A6-B275-4586-8DF2-D00C5321E06E}"/>
              </a:ext>
            </a:extLst>
          </p:cNvPr>
          <p:cNvSpPr txBox="1"/>
          <p:nvPr/>
        </p:nvSpPr>
        <p:spPr>
          <a:xfrm>
            <a:off x="10087154" y="286972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accent2"/>
                </a:solidFill>
              </a:rPr>
              <a:t>PLZEŇ</a:t>
            </a:r>
          </a:p>
        </p:txBody>
      </p:sp>
      <p:sp>
        <p:nvSpPr>
          <p:cNvPr id="12" name="TextovéPole 11">
            <a:extLst>
              <a:ext uri="{FF2B5EF4-FFF2-40B4-BE49-F238E27FC236}">
                <a16:creationId xmlns:a16="http://schemas.microsoft.com/office/drawing/2014/main" id="{37FCA4EA-73EA-49AD-9BE8-1CBD87549A37}"/>
              </a:ext>
            </a:extLst>
          </p:cNvPr>
          <p:cNvSpPr txBox="1"/>
          <p:nvPr/>
        </p:nvSpPr>
        <p:spPr>
          <a:xfrm>
            <a:off x="94891" y="351670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0000"/>
                </a:solidFill>
              </a:rPr>
              <a:t>BRNO</a:t>
            </a:r>
          </a:p>
        </p:txBody>
      </p:sp>
      <p:sp>
        <p:nvSpPr>
          <p:cNvPr id="13" name="TextovéPole 12">
            <a:extLst>
              <a:ext uri="{FF2B5EF4-FFF2-40B4-BE49-F238E27FC236}">
                <a16:creationId xmlns:a16="http://schemas.microsoft.com/office/drawing/2014/main" id="{A13EE84D-3A54-4FE7-B699-F97D1334A52A}"/>
              </a:ext>
            </a:extLst>
          </p:cNvPr>
          <p:cNvSpPr txBox="1"/>
          <p:nvPr/>
        </p:nvSpPr>
        <p:spPr>
          <a:xfrm>
            <a:off x="10087154" y="357421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LIBEREC</a:t>
            </a:r>
          </a:p>
        </p:txBody>
      </p:sp>
    </p:spTree>
    <p:extLst>
      <p:ext uri="{BB962C8B-B14F-4D97-AF65-F5344CB8AC3E}">
        <p14:creationId xmlns:p14="http://schemas.microsoft.com/office/powerpoint/2010/main" val="358651220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8E2DEF-B862-4843-BB32-2D513FD74897}"/>
              </a:ext>
            </a:extLst>
          </p:cNvPr>
          <p:cNvSpPr>
            <a:spLocks noGrp="1"/>
          </p:cNvSpPr>
          <p:nvPr>
            <p:ph type="title"/>
          </p:nvPr>
        </p:nvSpPr>
        <p:spPr/>
        <p:txBody>
          <a:bodyPr/>
          <a:lstStyle/>
          <a:p>
            <a:r>
              <a:rPr lang="cs-CZ"/>
              <a:t>A MAP OF INCENERATION PLANTS IN THE CZECH REPUBLIC</a:t>
            </a:r>
          </a:p>
        </p:txBody>
      </p:sp>
      <p:pic>
        <p:nvPicPr>
          <p:cNvPr id="4" name="Obrázek 4" descr="Obsah obrázku mapa&#10;&#10;Popis se vygeneroval automaticky.">
            <a:extLst>
              <a:ext uri="{FF2B5EF4-FFF2-40B4-BE49-F238E27FC236}">
                <a16:creationId xmlns:a16="http://schemas.microsoft.com/office/drawing/2014/main" id="{1CA37AFD-DBAF-46E3-960E-4C78D54673AD}"/>
              </a:ext>
            </a:extLst>
          </p:cNvPr>
          <p:cNvPicPr>
            <a:picLocks noGrp="1" noChangeAspect="1"/>
          </p:cNvPicPr>
          <p:nvPr>
            <p:ph idx="1"/>
          </p:nvPr>
        </p:nvPicPr>
        <p:blipFill rotWithShape="1">
          <a:blip r:embed="rId2"/>
          <a:srcRect l="4651" t="12176" r="2326" b="11399"/>
          <a:stretch/>
        </p:blipFill>
        <p:spPr>
          <a:xfrm>
            <a:off x="2642196" y="1522851"/>
            <a:ext cx="8719717" cy="5341572"/>
          </a:xfrm>
        </p:spPr>
      </p:pic>
    </p:spTree>
    <p:extLst>
      <p:ext uri="{BB962C8B-B14F-4D97-AF65-F5344CB8AC3E}">
        <p14:creationId xmlns:p14="http://schemas.microsoft.com/office/powerpoint/2010/main" val="124150498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475EA46-A7E4-4D71-B4C6-59261E4CBC2F}"/>
              </a:ext>
            </a:extLst>
          </p:cNvPr>
          <p:cNvSpPr>
            <a:spLocks noGrp="1"/>
          </p:cNvSpPr>
          <p:nvPr>
            <p:ph type="title"/>
          </p:nvPr>
        </p:nvSpPr>
        <p:spPr>
          <a:xfrm>
            <a:off x="6513788" y="365125"/>
            <a:ext cx="4840010" cy="4703264"/>
          </a:xfrm>
        </p:spPr>
        <p:txBody>
          <a:bodyPr>
            <a:normAutofit/>
          </a:bodyPr>
          <a:lstStyle/>
          <a:p>
            <a:r>
              <a:rPr lang="cs-CZ" b="1" dirty="0"/>
              <a:t>WASTE DISPOSAL</a:t>
            </a:r>
            <a:endParaRPr lang="cs-CZ" dirty="0"/>
          </a:p>
        </p:txBody>
      </p:sp>
      <p:pic>
        <p:nvPicPr>
          <p:cNvPr id="4" name="Obrázek 4" descr="Obsah obrázku budova, exteriér, ulice, vsedě&#10;&#10;Popis se vygeneroval automaticky.">
            <a:extLst>
              <a:ext uri="{FF2B5EF4-FFF2-40B4-BE49-F238E27FC236}">
                <a16:creationId xmlns:a16="http://schemas.microsoft.com/office/drawing/2014/main" id="{D8D13CF4-F42D-4564-B408-B0A443C573CF}"/>
              </a:ext>
            </a:extLst>
          </p:cNvPr>
          <p:cNvPicPr>
            <a:picLocks noChangeAspect="1"/>
          </p:cNvPicPr>
          <p:nvPr/>
        </p:nvPicPr>
        <p:blipFill rotWithShape="1">
          <a:blip r:embed="rId2"/>
          <a:srcRect l="20233" r="20232"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261586303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97C67D9-E31A-4B23-9226-16FEC173A966}"/>
              </a:ext>
            </a:extLst>
          </p:cNvPr>
          <p:cNvSpPr>
            <a:spLocks noGrp="1"/>
          </p:cNvSpPr>
          <p:nvPr>
            <p:ph type="title"/>
          </p:nvPr>
        </p:nvSpPr>
        <p:spPr>
          <a:xfrm>
            <a:off x="6513788" y="365125"/>
            <a:ext cx="4840010" cy="1807305"/>
          </a:xfrm>
        </p:spPr>
        <p:txBody>
          <a:bodyPr>
            <a:normAutofit/>
          </a:bodyPr>
          <a:lstStyle/>
          <a:p>
            <a:br>
              <a:rPr lang="cs-CZ" b="1"/>
            </a:br>
            <a:endParaRPr lang="cs-CZ" b="1"/>
          </a:p>
        </p:txBody>
      </p:sp>
      <p:pic>
        <p:nvPicPr>
          <p:cNvPr id="4" name="Obrázek 4" descr="Obsah obrázku exteriér, kouř, továrna, vlak&#10;&#10;Popis se vygeneroval automaticky.">
            <a:extLst>
              <a:ext uri="{FF2B5EF4-FFF2-40B4-BE49-F238E27FC236}">
                <a16:creationId xmlns:a16="http://schemas.microsoft.com/office/drawing/2014/main" id="{A69D35F8-6904-4B12-B20B-1543FFC637A7}"/>
              </a:ext>
            </a:extLst>
          </p:cNvPr>
          <p:cNvPicPr>
            <a:picLocks noChangeAspect="1"/>
          </p:cNvPicPr>
          <p:nvPr/>
        </p:nvPicPr>
        <p:blipFill rotWithShape="1">
          <a:blip r:embed="rId2"/>
          <a:srcRect l="18450" r="18449" b="-1"/>
          <a:stretch/>
        </p:blipFill>
        <p:spPr>
          <a:xfrm>
            <a:off x="-14375"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E931ACD2-EB2A-4B79-ACE6-7CF79A10FB2A}"/>
              </a:ext>
            </a:extLst>
          </p:cNvPr>
          <p:cNvSpPr>
            <a:spLocks noGrp="1"/>
          </p:cNvSpPr>
          <p:nvPr>
            <p:ph idx="1"/>
          </p:nvPr>
        </p:nvSpPr>
        <p:spPr>
          <a:xfrm>
            <a:off x="6513788" y="248581"/>
            <a:ext cx="5251492" cy="3081665"/>
          </a:xfrm>
        </p:spPr>
        <p:txBody>
          <a:bodyPr vert="horz" lIns="91440" tIns="45720" rIns="91440" bIns="45720" rtlCol="0" anchor="t">
            <a:normAutofit/>
          </a:bodyPr>
          <a:lstStyle/>
          <a:p>
            <a:pPr marL="0" indent="0">
              <a:lnSpc>
                <a:spcPct val="90000"/>
              </a:lnSpc>
              <a:buNone/>
            </a:pPr>
            <a:r>
              <a:rPr lang="en-US" sz="4000" b="1" dirty="0">
                <a:ea typeface="+mn-lt"/>
                <a:cs typeface="+mn-lt"/>
              </a:rPr>
              <a:t>TYPES OF WASTE THAT END UP IN INCINERATION PLANTS</a:t>
            </a:r>
          </a:p>
        </p:txBody>
      </p:sp>
      <p:sp>
        <p:nvSpPr>
          <p:cNvPr id="3" name="TextovéPole 2">
            <a:extLst>
              <a:ext uri="{FF2B5EF4-FFF2-40B4-BE49-F238E27FC236}">
                <a16:creationId xmlns:a16="http://schemas.microsoft.com/office/drawing/2014/main" id="{1DE9930B-05C1-45A8-AE18-1A9C7113979A}"/>
              </a:ext>
            </a:extLst>
          </p:cNvPr>
          <p:cNvSpPr txBox="1"/>
          <p:nvPr/>
        </p:nvSpPr>
        <p:spPr>
          <a:xfrm>
            <a:off x="5678213" y="3171645"/>
            <a:ext cx="6087067"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cs typeface="Arial"/>
              </a:rPr>
              <a:t>THREE TYPES OF WASTE FOR INCINERATION </a:t>
            </a:r>
          </a:p>
          <a:p>
            <a:r>
              <a:rPr lang="en-US" sz="2200" dirty="0">
                <a:cs typeface="Arial"/>
              </a:rPr>
              <a:t>​</a:t>
            </a:r>
          </a:p>
          <a:p>
            <a:pPr>
              <a:buChar char="•"/>
            </a:pPr>
            <a:r>
              <a:rPr lang="en-US" sz="4000" b="1" dirty="0">
                <a:cs typeface="Arial"/>
              </a:rPr>
              <a:t>SOLID WASTE </a:t>
            </a:r>
            <a:endParaRPr lang="en-US" sz="4000" dirty="0">
              <a:cs typeface="Arial"/>
            </a:endParaRPr>
          </a:p>
          <a:p>
            <a:pPr>
              <a:buChar char="•"/>
            </a:pPr>
            <a:r>
              <a:rPr lang="en-US" sz="4000" b="1" dirty="0">
                <a:cs typeface="Arial"/>
              </a:rPr>
              <a:t>HAZARDOUS WASTE </a:t>
            </a:r>
            <a:endParaRPr lang="en-US" sz="4000" dirty="0">
              <a:cs typeface="Arial"/>
            </a:endParaRPr>
          </a:p>
          <a:p>
            <a:pPr>
              <a:buChar char="•"/>
            </a:pPr>
            <a:r>
              <a:rPr lang="en-US" sz="4000" b="1" dirty="0">
                <a:cs typeface="Arial"/>
              </a:rPr>
              <a:t>MEDICAL WASTE </a:t>
            </a:r>
            <a:endParaRPr lang="en-US" sz="4000" dirty="0">
              <a:cs typeface="Arial"/>
            </a:endParaRPr>
          </a:p>
        </p:txBody>
      </p:sp>
    </p:spTree>
    <p:extLst>
      <p:ext uri="{BB962C8B-B14F-4D97-AF65-F5344CB8AC3E}">
        <p14:creationId xmlns:p14="http://schemas.microsoft.com/office/powerpoint/2010/main" val="97443181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40" name="Rectangle 39">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FF77DF1-DAD3-4074-ABBB-2D33B8D84CD8}"/>
              </a:ext>
            </a:extLst>
          </p:cNvPr>
          <p:cNvSpPr>
            <a:spLocks noGrp="1"/>
          </p:cNvSpPr>
          <p:nvPr>
            <p:ph type="title"/>
          </p:nvPr>
        </p:nvSpPr>
        <p:spPr>
          <a:xfrm>
            <a:off x="1183256" y="264483"/>
            <a:ext cx="10170544" cy="1339940"/>
          </a:xfrm>
        </p:spPr>
        <p:txBody>
          <a:bodyPr vert="horz" lIns="91440" tIns="45720" rIns="91440" bIns="45720" rtlCol="0" anchor="ctr">
            <a:normAutofit/>
          </a:bodyPr>
          <a:lstStyle/>
          <a:p>
            <a:r>
              <a:rPr lang="cs-CZ" b="1" dirty="0"/>
              <a:t>       </a:t>
            </a:r>
            <a:r>
              <a:rPr lang="en-US" b="1" dirty="0"/>
              <a:t>ECOLOGY</a:t>
            </a:r>
          </a:p>
        </p:txBody>
      </p:sp>
      <p:sp>
        <p:nvSpPr>
          <p:cNvPr id="13" name="Content Placeholder 12">
            <a:extLst>
              <a:ext uri="{FF2B5EF4-FFF2-40B4-BE49-F238E27FC236}">
                <a16:creationId xmlns:a16="http://schemas.microsoft.com/office/drawing/2014/main" id="{FC35B9D9-EEC9-431A-94BE-69A0D2CBCC87}"/>
              </a:ext>
            </a:extLst>
          </p:cNvPr>
          <p:cNvSpPr>
            <a:spLocks noGrp="1"/>
          </p:cNvSpPr>
          <p:nvPr>
            <p:ph sz="half" idx="2"/>
          </p:nvPr>
        </p:nvSpPr>
        <p:spPr>
          <a:xfrm>
            <a:off x="348104" y="2230828"/>
            <a:ext cx="3348685" cy="4449342"/>
          </a:xfrm>
        </p:spPr>
        <p:txBody>
          <a:bodyPr vert="horz" lIns="91440" tIns="45720" rIns="91440" bIns="45720" rtlCol="0" anchor="t">
            <a:noAutofit/>
          </a:bodyPr>
          <a:lstStyle/>
          <a:p>
            <a:r>
              <a:rPr lang="en-US" sz="4000" dirty="0"/>
              <a:t>ECOLOGY IS MODERN, BUT VERY IMPORTANT</a:t>
            </a:r>
          </a:p>
        </p:txBody>
      </p:sp>
      <p:pic>
        <p:nvPicPr>
          <p:cNvPr id="8" name="Obrázek 8">
            <a:extLst>
              <a:ext uri="{FF2B5EF4-FFF2-40B4-BE49-F238E27FC236}">
                <a16:creationId xmlns:a16="http://schemas.microsoft.com/office/drawing/2014/main" id="{C4B7C59C-1F8A-4500-8CDA-A9F245490291}"/>
              </a:ext>
            </a:extLst>
          </p:cNvPr>
          <p:cNvPicPr>
            <a:picLocks noGrp="1" noChangeAspect="1"/>
          </p:cNvPicPr>
          <p:nvPr>
            <p:ph sz="half" idx="1"/>
          </p:nvPr>
        </p:nvPicPr>
        <p:blipFill rotWithShape="1">
          <a:blip r:embed="rId2"/>
          <a:srcRect l="15867" r="16881" b="6273"/>
          <a:stretch/>
        </p:blipFill>
        <p:spPr>
          <a:xfrm>
            <a:off x="4415246" y="1604423"/>
            <a:ext cx="5732792" cy="3946238"/>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979003644"/>
      </p:ext>
    </p:extLst>
  </p:cSld>
  <p:clrMapOvr>
    <a:masterClrMapping/>
  </p:clrMapOvr>
  <p:transition spd="slow">
    <p:push dir="u"/>
  </p:transition>
</p:sld>
</file>

<file path=ppt/theme/theme1.xml><?xml version="1.0" encoding="utf-8"?>
<a:theme xmlns:a="http://schemas.openxmlformats.org/drawingml/2006/main" name="BrushVTI">
  <a:themeElements>
    <a:clrScheme name="AnalogousFromLightSeedRightStep">
      <a:dk1>
        <a:srgbClr val="000000"/>
      </a:dk1>
      <a:lt1>
        <a:srgbClr val="FFFFFF"/>
      </a:lt1>
      <a:dk2>
        <a:srgbClr val="243541"/>
      </a:dk2>
      <a:lt2>
        <a:srgbClr val="E8E2E8"/>
      </a:lt2>
      <a:accent1>
        <a:srgbClr val="84AB82"/>
      </a:accent1>
      <a:accent2>
        <a:srgbClr val="75AC88"/>
      </a:accent2>
      <a:accent3>
        <a:srgbClr val="80AAA0"/>
      </a:accent3>
      <a:accent4>
        <a:srgbClr val="7BA9B4"/>
      </a:accent4>
      <a:accent5>
        <a:srgbClr val="8EA2C2"/>
      </a:accent5>
      <a:accent6>
        <a:srgbClr val="807FBA"/>
      </a:accent6>
      <a:hlink>
        <a:srgbClr val="AA69AE"/>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TM00001230</Template>
  <TotalTime>156</TotalTime>
  <Words>409</Words>
  <Application>Microsoft Office PowerPoint</Application>
  <PresentationFormat>Širokoúhlá obrazovka</PresentationFormat>
  <Paragraphs>53</Paragraphs>
  <Slides>14</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14</vt:i4>
      </vt:variant>
    </vt:vector>
  </HeadingPairs>
  <TitlesOfParts>
    <vt:vector size="17" baseType="lpstr">
      <vt:lpstr>Arial</vt:lpstr>
      <vt:lpstr>Century Gothic</vt:lpstr>
      <vt:lpstr>BrushVTI</vt:lpstr>
      <vt:lpstr>INCINERATION PLANTS AND LANDFILLS IN THE CR, WASTE AND ECOLOGY</vt:lpstr>
      <vt:lpstr>Incineration plants</vt:lpstr>
      <vt:lpstr>77,000 TONS</vt:lpstr>
      <vt:lpstr>INCENERATION PLANTS IN THE CZECH REPUBLIC</vt:lpstr>
      <vt:lpstr>Prezentace aplikace PowerPoint</vt:lpstr>
      <vt:lpstr>A MAP OF INCENERATION PLANTS IN THE CZECH REPUBLIC</vt:lpstr>
      <vt:lpstr>WASTE DISPOSAL</vt:lpstr>
      <vt:lpstr> </vt:lpstr>
      <vt:lpstr>       ECOLOGY</vt:lpstr>
      <vt:lpstr>                     WASTE     </vt:lpstr>
      <vt:lpstr>            BLACK DUMPS (FLY TIPPING)</vt:lpstr>
      <vt:lpstr>       BLACK DUMPS IN CZECH REPUBLIC</vt:lpstr>
      <vt:lpstr>   THANK YOU FOR YOUR ATTENTION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Vojackovi</dc:creator>
  <cp:lastModifiedBy>Přikrylová Romana</cp:lastModifiedBy>
  <cp:revision>39</cp:revision>
  <dcterms:created xsi:type="dcterms:W3CDTF">2020-11-24T16:01:44Z</dcterms:created>
  <dcterms:modified xsi:type="dcterms:W3CDTF">2021-01-15T20:00:12Z</dcterms:modified>
</cp:coreProperties>
</file>