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8.xml" ContentType="application/vnd.openxmlformats-officedocument.presentationml.notesSlide+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5" r:id="rId3"/>
    <p:sldId id="266" r:id="rId4"/>
    <p:sldId id="261" r:id="rId5"/>
    <p:sldId id="258" r:id="rId6"/>
    <p:sldId id="259" r:id="rId7"/>
    <p:sldId id="263" r:id="rId8"/>
    <p:sldId id="264" r:id="rId9"/>
    <p:sldId id="268" r:id="rId10"/>
    <p:sldId id="269" r:id="rId11"/>
    <p:sldId id="279" r:id="rId12"/>
    <p:sldId id="275" r:id="rId13"/>
    <p:sldId id="270" r:id="rId14"/>
    <p:sldId id="272" r:id="rId15"/>
    <p:sldId id="276"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9" clrIdx="0">
    <p:extLst>
      <p:ext uri="{19B8F6BF-5375-455C-9EA6-DF929625EA0E}">
        <p15:presenceInfo xmlns:p15="http://schemas.microsoft.com/office/powerpoint/2012/main" userId="ea77858b979a7be7" providerId="Windows Live"/>
      </p:ext>
    </p:extLst>
  </p:cmAuthor>
  <p:cmAuthor id="2" name="Přikrylová Romana" initials="PR" lastIdx="33" clrIdx="1">
    <p:extLst>
      <p:ext uri="{19B8F6BF-5375-455C-9EA6-DF929625EA0E}">
        <p15:presenceInfo xmlns:p15="http://schemas.microsoft.com/office/powerpoint/2012/main" userId="S-1-5-21-2122232654-3212778376-3149493695-2160" providerId="AD"/>
      </p:ext>
    </p:extLst>
  </p:cmAuthor>
  <p:cmAuthor id="3" name="Mabbett Philip" initials="MP" lastIdx="3" clrIdx="2">
    <p:extLst>
      <p:ext uri="{19B8F6BF-5375-455C-9EA6-DF929625EA0E}">
        <p15:presenceInfo xmlns:p15="http://schemas.microsoft.com/office/powerpoint/2012/main" userId="S-1-5-21-2122232654-3212778376-3149493695-14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94087" autoAdjust="0"/>
  </p:normalViewPr>
  <p:slideViewPr>
    <p:cSldViewPr snapToGrid="0">
      <p:cViewPr varScale="1">
        <p:scale>
          <a:sx n="63" d="100"/>
          <a:sy n="63" d="100"/>
        </p:scale>
        <p:origin x="544" y="64"/>
      </p:cViewPr>
      <p:guideLst>
        <p:guide orient="horz" pos="2160"/>
        <p:guide pos="3840"/>
      </p:guideLst>
    </p:cSldViewPr>
  </p:slideViewPr>
  <p:outlineViewPr>
    <p:cViewPr>
      <p:scale>
        <a:sx n="33" d="100"/>
        <a:sy n="33" d="100"/>
      </p:scale>
      <p:origin x="0" y="-21820"/>
    </p:cViewPr>
  </p:outlineViewPr>
  <p:notesTextViewPr>
    <p:cViewPr>
      <p:scale>
        <a:sx n="1" d="1"/>
        <a:sy n="1" d="1"/>
      </p:scale>
      <p:origin x="0" y="0"/>
    </p:cViewPr>
  </p:notesTextViewPr>
  <p:notesViewPr>
    <p:cSldViewPr snapToGrid="0">
      <p:cViewPr varScale="1">
        <p:scale>
          <a:sx n="53" d="100"/>
          <a:sy n="53" d="100"/>
        </p:scale>
        <p:origin x="191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1T10:09:44.487" idx="2">
    <p:pos x="10" y="10"/>
    <p:text>Hello everybody, my name is Filip and I would like to introduce my friends: David, Jindra, Nikos and Honza.</p:text>
    <p:extLst mod="1">
      <p:ext uri="{C676402C-5697-4E1C-873F-D02D1690AC5C}">
        <p15:threadingInfo xmlns:p15="http://schemas.microsoft.com/office/powerpoint/2012/main" timeZoneBias="-60"/>
      </p:ext>
    </p:extLst>
  </p:cm>
  <p:cm authorId="2" dt="2021-01-15T10:20:18.290" idx="3">
    <p:pos x="10" y="146"/>
    <p:text>We would like to talk about recycling in the Czech Republic.</p:text>
    <p:extLst>
      <p:ext uri="{C676402C-5697-4E1C-873F-D02D1690AC5C}">
        <p15:threadingInfo xmlns:p15="http://schemas.microsoft.com/office/powerpoint/2012/main" timeZoneBias="-60">
          <p15:parentCm authorId="1" idx="2"/>
        </p15:threadingInfo>
      </p:ext>
    </p:extLst>
  </p:cm>
  <p:cm authorId="2" dt="2021-01-15T10:21:29.334" idx="5">
    <p:pos x="10" y="282"/>
    <p:text>Jindro, what is recycling?</p:text>
    <p:extLst>
      <p:ext uri="{C676402C-5697-4E1C-873F-D02D1690AC5C}">
        <p15:threadingInfo xmlns:p15="http://schemas.microsoft.com/office/powerpoint/2012/main" timeZoneBias="-60">
          <p15:parentCm authorId="1" idx="2"/>
        </p15:threadingInfo>
      </p:ext>
    </p:extLst>
  </p:cm>
  <p:cm authorId="2" dt="2021-01-15T10:23:24.992" idx="6">
    <p:pos x="10" y="418"/>
    <p:text>Recycling is the process of converting waste materials into new materials and objects</p:text>
    <p:extLst>
      <p:ext uri="{C676402C-5697-4E1C-873F-D02D1690AC5C}">
        <p15:threadingInfo xmlns:p15="http://schemas.microsoft.com/office/powerpoint/2012/main" timeZoneBias="-60">
          <p15:parentCm authorId="1" idx="2"/>
        </p15:threadingInfo>
      </p:ext>
    </p:extLst>
  </p:cm>
  <p:cm authorId="2" dt="2021-01-15T10:24:08.200" idx="7">
    <p:pos x="10" y="554"/>
    <p:text>Why is it so important?</p:text>
    <p:extLst>
      <p:ext uri="{C676402C-5697-4E1C-873F-D02D1690AC5C}">
        <p15:threadingInfo xmlns:p15="http://schemas.microsoft.com/office/powerpoint/2012/main" timeZoneBias="-60">
          <p15:parentCm authorId="1" idx="2"/>
        </p15:threadingInfo>
      </p:ext>
    </p:extLst>
  </p:cm>
  <p:cm authorId="2" dt="2021-01-15T10:24:16.295" idx="8">
    <p:pos x="10" y="690"/>
    <p:text>It’s important because for example: plastic is made from petroleum and there aren’t infinite reserves of it, so if we want to have plastic in the future we must recycle</p:text>
    <p:extLst mod="1">
      <p:ext uri="{C676402C-5697-4E1C-873F-D02D1690AC5C}">
        <p15:threadingInfo xmlns:p15="http://schemas.microsoft.com/office/powerpoint/2012/main" timeZoneBias="-60">
          <p15:parentCm authorId="1" idx="2"/>
        </p15:threadingInfo>
      </p:ext>
    </p:extLst>
  </p:cm>
  <p:cm authorId="2" dt="2021-01-22T10:08:40.205" idx="20">
    <p:pos x="146" y="146"/>
    <p:text/>
    <p:extLst>
      <p:ext uri="{C676402C-5697-4E1C-873F-D02D1690AC5C}">
        <p15:threadingInfo xmlns:p15="http://schemas.microsoft.com/office/powerpoint/2012/main" timeZoneBias="-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2" dt="2021-01-22T10:41:50.804" idx="32">
    <p:pos x="10" y="10"/>
    <p:text>F: vlastní projev</p:text>
    <p:extLst>
      <p:ext uri="{C676402C-5697-4E1C-873F-D02D1690AC5C}">
        <p15:threadingInfo xmlns:p15="http://schemas.microsoft.com/office/powerpoint/2012/main" timeZoneBias="-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21-01-22T12:05:34.229" idx="1">
    <p:pos x="10" y="10"/>
    <p:text>F: vlastní projev</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1-11T10:13:57.397" idx="6">
    <p:pos x="10" y="10"/>
    <p:text/>
    <p:extLst mod="1">
      <p:ext uri="{C676402C-5697-4E1C-873F-D02D1690AC5C}">
        <p15:threadingInfo xmlns:p15="http://schemas.microsoft.com/office/powerpoint/2012/main" timeZoneBias="-60"/>
      </p:ext>
    </p:extLst>
  </p:cm>
  <p:cm authorId="2" dt="2021-01-15T10:28:48.520" idx="9">
    <p:pos x="10" y="146"/>
    <p:text>What is the most important goal of the new legislation now?</p:text>
    <p:extLst mod="1">
      <p:ext uri="{C676402C-5697-4E1C-873F-D02D1690AC5C}">
        <p15:threadingInfo xmlns:p15="http://schemas.microsoft.com/office/powerpoint/2012/main" timeZoneBias="-60">
          <p15:parentCm authorId="1" idx="6"/>
        </p15:threadingInfo>
      </p:ext>
    </p:extLst>
  </p:cm>
  <p:cm authorId="2" dt="2021-01-15T10:29:05.964" idx="10">
    <p:pos x="10" y="282"/>
    <p:text>It is to increase the sorting and recycling of waste, to move away from landfilling.</p:text>
    <p:extLst>
      <p:ext uri="{C676402C-5697-4E1C-873F-D02D1690AC5C}">
        <p15:threadingInfo xmlns:p15="http://schemas.microsoft.com/office/powerpoint/2012/main" timeZoneBias="-60">
          <p15:parentCm authorId="1" idx="6"/>
        </p15:threadingInfo>
      </p:ext>
    </p:extLst>
  </p:cm>
  <p:cm authorId="2" dt="2021-01-15T10:30:20.294" idx="11">
    <p:pos x="10" y="418"/>
    <p:text>Are there any expectations and resolutions?</p:text>
    <p:extLst>
      <p:ext uri="{C676402C-5697-4E1C-873F-D02D1690AC5C}">
        <p15:threadingInfo xmlns:p15="http://schemas.microsoft.com/office/powerpoint/2012/main" timeZoneBias="-60">
          <p15:parentCm authorId="1" idx="6"/>
        </p15:threadingInfo>
      </p:ext>
    </p:extLst>
  </p:cm>
  <p:cm authorId="2" dt="2021-01-15T10:30:34.241" idx="12">
    <p:pos x="10" y="554"/>
    <p:text>By 2025 the Czech Republic must recycle 55% of its municipal waste.</p:text>
    <p:extLst mod="1">
      <p:ext uri="{C676402C-5697-4E1C-873F-D02D1690AC5C}">
        <p15:threadingInfo xmlns:p15="http://schemas.microsoft.com/office/powerpoint/2012/main" timeZoneBias="-60">
          <p15:parentCm authorId="1" idx="6"/>
        </p15:threadingInfo>
      </p:ext>
    </p:extLst>
  </p:cm>
  <p:cm authorId="2" dt="2021-01-15T10:31:26.696" idx="13">
    <p:pos x="10" y="690"/>
    <p:text>By 2030, 60% of municipal waste must be recycled in the Czech Republic, and another 5% more in the next 5 years.</p:text>
    <p:extLst mod="1">
      <p:ext uri="{C676402C-5697-4E1C-873F-D02D1690AC5C}">
        <p15:threadingInfo xmlns:p15="http://schemas.microsoft.com/office/powerpoint/2012/main" timeZoneBias="-60">
          <p15:parentCm authorId="1" idx="6"/>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1-11T10:14:09.553" idx="7">
    <p:pos x="10" y="10"/>
    <p:text>Nikos, do you think recycling is popular in the Czech Republic?</p:text>
    <p:extLst mod="1">
      <p:ext uri="{C676402C-5697-4E1C-873F-D02D1690AC5C}">
        <p15:threadingInfo xmlns:p15="http://schemas.microsoft.com/office/powerpoint/2012/main" timeZoneBias="-60"/>
      </p:ext>
    </p:extLst>
  </p:cm>
  <p:cm authorId="2" dt="2021-01-15T10:39:34.249" idx="14">
    <p:pos x="10" y="146"/>
    <p:text>Yes, it is!!!!!!!!!!!!! 73 % of the population recycles</p:text>
    <p:extLst>
      <p:ext uri="{C676402C-5697-4E1C-873F-D02D1690AC5C}">
        <p15:threadingInfo xmlns:p15="http://schemas.microsoft.com/office/powerpoint/2012/main" timeZoneBias="-60">
          <p15:parentCm authorId="1" idx="7"/>
        </p15:threadingInfo>
      </p:ext>
    </p:extLst>
  </p:cm>
  <p:cm authorId="2" dt="2021-01-15T10:39:47.640" idx="15">
    <p:pos x="10" y="282"/>
    <p:text>Czech people are interested in the environment a lot.</p:text>
    <p:extLst mod="1">
      <p:ext uri="{C676402C-5697-4E1C-873F-D02D1690AC5C}">
        <p15:threadingInfo xmlns:p15="http://schemas.microsoft.com/office/powerpoint/2012/main" timeZoneBias="-60">
          <p15:parentCm authorId="1" idx="7"/>
        </p15:threadingInfo>
      </p:ext>
    </p:extLst>
  </p:cm>
  <p:cm authorId="2" dt="2021-01-15T10:40:25.516" idx="16">
    <p:pos x="10" y="418"/>
    <p:text>What are the most popular items to recycle?</p:text>
    <p:extLst>
      <p:ext uri="{C676402C-5697-4E1C-873F-D02D1690AC5C}">
        <p15:threadingInfo xmlns:p15="http://schemas.microsoft.com/office/powerpoint/2012/main" timeZoneBias="-60">
          <p15:parentCm authorId="1" idx="7"/>
        </p15:threadingInfo>
      </p:ext>
    </p:extLst>
  </p:cm>
  <p:cm authorId="2" dt="2021-01-15T10:41:04.826" idx="17">
    <p:pos x="10" y="554"/>
    <p:text>What do you personally recycle at home?</p:text>
    <p:extLst>
      <p:ext uri="{C676402C-5697-4E1C-873F-D02D1690AC5C}">
        <p15:threadingInfo xmlns:p15="http://schemas.microsoft.com/office/powerpoint/2012/main" timeZoneBias="-60">
          <p15:parentCm authorId="1" idx="7"/>
        </p15:threadingInfo>
      </p:ext>
    </p:extLst>
  </p:cm>
  <p:cm authorId="2" dt="2021-01-15T10:42:09.482" idx="18">
    <p:pos x="10" y="690"/>
    <p:text>Me? Let me think: definitely paper, plastic, glass and oil</p:text>
    <p:extLst>
      <p:ext uri="{C676402C-5697-4E1C-873F-D02D1690AC5C}">
        <p15:threadingInfo xmlns:p15="http://schemas.microsoft.com/office/powerpoint/2012/main" timeZoneBias="-60">
          <p15:parentCm authorId="1" idx="7"/>
        </p15:threadingInfo>
      </p:ext>
    </p:extLst>
  </p:cm>
  <p:cm authorId="2" dt="2021-01-15T10:42:20.444" idx="19">
    <p:pos x="10" y="826"/>
    <p:text>Thank you, Nikos</p:text>
    <p:extLst>
      <p:ext uri="{C676402C-5697-4E1C-873F-D02D1690AC5C}">
        <p15:threadingInfo xmlns:p15="http://schemas.microsoft.com/office/powerpoint/2012/main" timeZoneBias="-60">
          <p15:parentCm authorId="1" idx="7"/>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1-11T10:15:28.412" idx="8">
    <p:pos x="10" y="10"/>
    <p:text>And now, we want to talk about recycling codes, here in Czech Republic. Can you introduce them, John?</p:text>
    <p:extLst mod="1">
      <p:ext uri="{C676402C-5697-4E1C-873F-D02D1690AC5C}">
        <p15:threadingInfo xmlns:p15="http://schemas.microsoft.com/office/powerpoint/2012/main" timeZoneBias="-60"/>
      </p:ext>
    </p:extLst>
  </p:cm>
  <p:cm authorId="1" dt="2021-01-11T10:19:29.427" idx="10">
    <p:pos x="146" y="146"/>
    <p:text>Honza: Ok! Picture one is a logo, of a company EKO-KOM, which specializes in recycling. Picture two means that a product can be recycled. Picture three shows the recycling process.</p:text>
    <p:extLst mod="1">
      <p:ext uri="{C676402C-5697-4E1C-873F-D02D1690AC5C}">
        <p15:threadingInfo xmlns:p15="http://schemas.microsoft.com/office/powerpoint/2012/main" timeZoneBias="-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1-11T10:28:05.084" idx="11">
    <p:pos x="10" y="10"/>
    <p:text>Honza: Many things can be recycled, each has its own colour code.</p:text>
    <p:extLst>
      <p:ext uri="{C676402C-5697-4E1C-873F-D02D1690AC5C}">
        <p15:threadingInfo xmlns:p15="http://schemas.microsoft.com/office/powerpoint/2012/main" timeZoneBias="-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1-11T10:29:40.901" idx="12">
    <p:pos x="7418" y="0"/>
    <p:text>Honzovo</p:text>
    <p:extLst>
      <p:ext uri="{C676402C-5697-4E1C-873F-D02D1690AC5C}">
        <p15:threadingInfo xmlns:p15="http://schemas.microsoft.com/office/powerpoint/2012/main" timeZoneBias="-60"/>
      </p:ext>
    </p:extLst>
  </p:cm>
  <p:cm authorId="1" dt="2021-01-11T10:30:56.810" idx="13">
    <p:pos x="10" y="10"/>
    <p:text>Where woud you throw away a rotten apple?</p:text>
    <p:extLst mod="1">
      <p:ext uri="{C676402C-5697-4E1C-873F-D02D1690AC5C}">
        <p15:threadingInfo xmlns:p15="http://schemas.microsoft.com/office/powerpoint/2012/main" timeZoneBias="-60"/>
      </p:ext>
    </p:extLst>
  </p:cm>
  <p:cm authorId="1" dt="2021-01-11T10:31:50.939" idx="14">
    <p:pos x="146" y="146"/>
    <p:text>Honza: In to the bio waste bin.</p:text>
    <p:extLst>
      <p:ext uri="{C676402C-5697-4E1C-873F-D02D1690AC5C}">
        <p15:threadingInfo xmlns:p15="http://schemas.microsoft.com/office/powerpoint/2012/main" timeZoneBias="-60"/>
      </p:ext>
    </p:extLst>
  </p:cm>
  <p:cm authorId="1" dt="2021-01-11T10:32:35.876" idx="15">
    <p:pos x="282" y="282"/>
    <p:text>Where would you throw away a broken TV?</p:text>
    <p:extLst mod="1">
      <p:ext uri="{C676402C-5697-4E1C-873F-D02D1690AC5C}">
        <p15:threadingInfo xmlns:p15="http://schemas.microsoft.com/office/powerpoint/2012/main" timeZoneBias="-60"/>
      </p:ext>
    </p:extLst>
  </p:cm>
  <p:cm authorId="1" dt="2021-01-11T10:33:21.593" idx="16">
    <p:pos x="418" y="418"/>
    <p:text>Honza: Into the electrical waste.</p:text>
    <p:extLst mod="1">
      <p:ext uri="{C676402C-5697-4E1C-873F-D02D1690AC5C}">
        <p15:threadingInfo xmlns:p15="http://schemas.microsoft.com/office/powerpoint/2012/main" timeZoneBias="-60"/>
      </p:ext>
    </p:extLst>
  </p:cm>
  <p:cm authorId="1" dt="2021-01-11T10:34:06.649" idx="17">
    <p:pos x="554" y="554"/>
    <p:text>Honza See? Its easy!</p:text>
    <p:extLst>
      <p:ext uri="{C676402C-5697-4E1C-873F-D02D1690AC5C}">
        <p15:threadingInfo xmlns:p15="http://schemas.microsoft.com/office/powerpoint/2012/main" timeZoneBias="-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1-11T10:34:49.743" idx="18">
    <p:pos x="10" y="10"/>
    <p:text>Could you tell me a word or two about dumps in the Czech Republic? What do you know about them? I know that there are two kinds of them -  legal and illegal. What´s the difference?</p:text>
    <p:extLst mod="1">
      <p:ext uri="{C676402C-5697-4E1C-873F-D02D1690AC5C}">
        <p15:threadingInfo xmlns:p15="http://schemas.microsoft.com/office/powerpoint/2012/main" timeZoneBias="-60"/>
      </p:ext>
    </p:extLst>
  </p:cm>
  <p:cm authorId="2" dt="2021-01-22T10:19:38.087" idx="21">
    <p:pos x="10" y="146"/>
    <p:text>David:</p:text>
    <p:extLst>
      <p:ext uri="{C676402C-5697-4E1C-873F-D02D1690AC5C}">
        <p15:threadingInfo xmlns:p15="http://schemas.microsoft.com/office/powerpoint/2012/main" timeZoneBias="-60">
          <p15:parentCm authorId="1" idx="18"/>
        </p15:threadingInfo>
      </p:ext>
    </p:extLst>
  </p:cm>
  <p:cm authorId="2" dt="2021-01-22T10:19:50.899" idx="22">
    <p:pos x="10" y="282"/>
    <p:text>As to legal dumps the waste is placed onto a special foil. In that way the hazardous waste doesn´t go into nature.</p:text>
    <p:extLst>
      <p:ext uri="{C676402C-5697-4E1C-873F-D02D1690AC5C}">
        <p15:threadingInfo xmlns:p15="http://schemas.microsoft.com/office/powerpoint/2012/main" timeZoneBias="-60">
          <p15:parentCm authorId="1" idx="18"/>
        </p15:threadingInfo>
      </p:ext>
    </p:extLst>
  </p:cm>
  <p:cm authorId="2" dt="2021-01-22T10:21:35.067" idx="23">
    <p:pos x="10" y="418"/>
    <p:text>F: And illegal ones, please?</p:text>
    <p:extLst>
      <p:ext uri="{C676402C-5697-4E1C-873F-D02D1690AC5C}">
        <p15:threadingInfo xmlns:p15="http://schemas.microsoft.com/office/powerpoint/2012/main" timeZoneBias="-60">
          <p15:parentCm authorId="1" idx="18"/>
        </p15:threadingInfo>
      </p:ext>
    </p:extLst>
  </p:cm>
  <p:cm authorId="2" dt="2021-01-22T10:21:50.794" idx="24">
    <p:pos x="10" y="554"/>
    <p:text>In this case waste ends up in woods, nature and rivers.  You can get a fine from 5000 CZK  (190 euros) up to 100 000CZK (3810 euros) if you are an individual and much more if it is an organisation.</p:text>
    <p:extLst>
      <p:ext uri="{C676402C-5697-4E1C-873F-D02D1690AC5C}">
        <p15:threadingInfo xmlns:p15="http://schemas.microsoft.com/office/powerpoint/2012/main" timeZoneBias="-60">
          <p15:parentCm authorId="1" idx="18"/>
        </p15:threadingInfo>
      </p:ext>
    </p:extLst>
  </p:cm>
  <p:cm authorId="2" dt="2021-01-22T10:25:57.723" idx="25">
    <p:pos x="10" y="690"/>
    <p:text>F: That´s not a lot for polluting our environment, is it?</p:text>
    <p:extLst>
      <p:ext uri="{C676402C-5697-4E1C-873F-D02D1690AC5C}">
        <p15:threadingInfo xmlns:p15="http://schemas.microsoft.com/office/powerpoint/2012/main" timeZoneBias="-60">
          <p15:parentCm authorId="1" idx="18"/>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1-01-22T10:32:09.346" idx="27">
    <p:pos x="14" y="2179"/>
    <p:text>Now you can see how much you have to pay for the waste that you produce.</p:text>
    <p:extLst mod="1">
      <p:ext uri="{C676402C-5697-4E1C-873F-D02D1690AC5C}">
        <p15:threadingInfo xmlns:p15="http://schemas.microsoft.com/office/powerpoint/2012/main" timeZoneBias="-60"/>
      </p:ext>
    </p:extLst>
  </p:cm>
  <p:cm authorId="2" dt="2021-01-22T10:34:20.245" idx="28">
    <p:pos x="14" y="2315"/>
    <p:text>Anyway, I would like to know more about the recycling process and I know, that David can explain it, can´t you, David?</p:text>
    <p:extLst mod="1">
      <p:ext uri="{C676402C-5697-4E1C-873F-D02D1690AC5C}">
        <p15:threadingInfo xmlns:p15="http://schemas.microsoft.com/office/powerpoint/2012/main" timeZoneBias="-60">
          <p15:parentCm authorId="2" idx="27"/>
        </p15:threadingInfo>
      </p:ext>
    </p:extLst>
  </p:cm>
  <p:cm authorId="2" dt="2021-01-22T10:34:26.976" idx="29">
    <p:pos x="14" y="2451"/>
    <p:text>Yes, I can.</p:text>
    <p:extLst mod="1">
      <p:ext uri="{C676402C-5697-4E1C-873F-D02D1690AC5C}">
        <p15:threadingInfo xmlns:p15="http://schemas.microsoft.com/office/powerpoint/2012/main" timeZoneBias="-60">
          <p15:parentCm authorId="2" idx="27"/>
        </p15:threadingInfo>
      </p:ext>
    </p:extLst>
  </p:cm>
  <p:cm authorId="2" dt="2021-01-22T10:34:36.972" idx="30">
    <p:pos x="14" y="2587"/>
    <p:text>In the Czech Republic, dustbins are functional = You seperate waste and then you throw it into the correct containers - then it  goes to the recycling center, where it is seperated into the more specific groups.
Rubbish that is not categorised goes to the dump.</p:text>
    <p:extLst mod="1">
      <p:ext uri="{C676402C-5697-4E1C-873F-D02D1690AC5C}">
        <p15:threadingInfo xmlns:p15="http://schemas.microsoft.com/office/powerpoint/2012/main" timeZoneBias="-60">
          <p15:parentCm authorId="2" idx="27"/>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1-01-22T10:40:20.232" idx="31">
    <p:pos x="3114" y="1995"/>
    <p:text>Upcycling and downcycling? Cool! Let´s talk about that!</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75925-5DBE-4D98-B280-A7AD847CBB9B}" type="datetimeFigureOut">
              <a:rPr lang="cs-CZ" smtClean="0"/>
              <a:t>22.01.2021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2AB7-A728-48A1-9A78-445674C28A1C}" type="slidenum">
              <a:rPr lang="cs-CZ" smtClean="0"/>
              <a:t>‹#›</a:t>
            </a:fld>
            <a:endParaRPr lang="cs-CZ"/>
          </a:p>
        </p:txBody>
      </p:sp>
    </p:spTree>
    <p:extLst>
      <p:ext uri="{BB962C8B-B14F-4D97-AF65-F5344CB8AC3E}">
        <p14:creationId xmlns:p14="http://schemas.microsoft.com/office/powerpoint/2010/main" val="164837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Představit se     pořadí David, Filip, Jindra, Nikos, Honza </a:t>
            </a:r>
          </a:p>
          <a:p>
            <a:endParaRPr lang="cs-CZ" dirty="0"/>
          </a:p>
          <a:p>
            <a:r>
              <a:rPr lang="cs-CZ" dirty="0"/>
              <a:t>Jindra čte </a:t>
            </a:r>
            <a:r>
              <a:rPr lang="cs-CZ" dirty="0" err="1"/>
              <a:t>slide</a:t>
            </a:r>
            <a:r>
              <a:rPr lang="cs-CZ" dirty="0"/>
              <a:t> 1 a 2</a:t>
            </a:r>
          </a:p>
          <a:p>
            <a:endParaRPr lang="cs-CZ" dirty="0"/>
          </a:p>
          <a:p>
            <a:r>
              <a:rPr lang="en-US" dirty="0"/>
              <a:t>David: We want to talk to you about recycling. What is recycling?</a:t>
            </a:r>
            <a:endParaRPr lang="cs-CZ" dirty="0"/>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1</a:t>
            </a:fld>
            <a:endParaRPr lang="cs-CZ"/>
          </a:p>
        </p:txBody>
      </p:sp>
    </p:spTree>
    <p:extLst>
      <p:ext uri="{BB962C8B-B14F-4D97-AF65-F5344CB8AC3E}">
        <p14:creationId xmlns:p14="http://schemas.microsoft.com/office/powerpoint/2010/main" val="335191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Nikosovo</a:t>
            </a:r>
            <a:endParaRPr lang="cs-CZ" dirty="0"/>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2</a:t>
            </a:fld>
            <a:endParaRPr lang="cs-CZ"/>
          </a:p>
        </p:txBody>
      </p:sp>
    </p:spTree>
    <p:extLst>
      <p:ext uri="{BB962C8B-B14F-4D97-AF65-F5344CB8AC3E}">
        <p14:creationId xmlns:p14="http://schemas.microsoft.com/office/powerpoint/2010/main" val="414822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Nikosovo</a:t>
            </a:r>
            <a:endParaRPr lang="cs-CZ" dirty="0"/>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3</a:t>
            </a:fld>
            <a:endParaRPr lang="cs-CZ"/>
          </a:p>
        </p:txBody>
      </p:sp>
    </p:spTree>
    <p:extLst>
      <p:ext uri="{BB962C8B-B14F-4D97-AF65-F5344CB8AC3E}">
        <p14:creationId xmlns:p14="http://schemas.microsoft.com/office/powerpoint/2010/main" val="253931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David: And now, we want to talk about recycling codes, here in Czech Republic. Can you introduce them?, </a:t>
            </a:r>
            <a:r>
              <a:rPr lang="en-US" dirty="0" err="1"/>
              <a:t>Honza</a:t>
            </a:r>
            <a:r>
              <a:rPr lang="en-US" dirty="0"/>
              <a:t>.</a:t>
            </a:r>
            <a:endParaRPr lang="cs-CZ" dirty="0"/>
          </a:p>
          <a:p>
            <a:endParaRPr lang="cs-CZ" dirty="0"/>
          </a:p>
          <a:p>
            <a:r>
              <a:rPr lang="en-US" dirty="0" err="1"/>
              <a:t>Honza</a:t>
            </a:r>
            <a:r>
              <a:rPr lang="en-US" dirty="0"/>
              <a:t>: Ok! Picture one is a logo, of a company EKO-KOM, </a:t>
            </a:r>
            <a:r>
              <a:rPr lang="en-US" dirty="0" err="1"/>
              <a:t>wich</a:t>
            </a:r>
            <a:r>
              <a:rPr lang="en-US" dirty="0"/>
              <a:t> specializes in recycling. Picture two means that a product could be recycled. Picture three shows the recycling process.</a:t>
            </a:r>
            <a:endParaRPr lang="cs-CZ" dirty="0"/>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4</a:t>
            </a:fld>
            <a:endParaRPr lang="cs-CZ"/>
          </a:p>
        </p:txBody>
      </p:sp>
    </p:spTree>
    <p:extLst>
      <p:ext uri="{BB962C8B-B14F-4D97-AF65-F5344CB8AC3E}">
        <p14:creationId xmlns:p14="http://schemas.microsoft.com/office/powerpoint/2010/main" val="370449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t>Honza</a:t>
            </a:r>
            <a:r>
              <a:rPr lang="en-US" dirty="0"/>
              <a:t>: Many things can be recycled, each has its own </a:t>
            </a:r>
            <a:r>
              <a:rPr lang="en-US" dirty="0" err="1"/>
              <a:t>colour</a:t>
            </a:r>
            <a:r>
              <a:rPr lang="en-US" dirty="0"/>
              <a:t> code.</a:t>
            </a:r>
            <a:endParaRPr lang="cs-CZ" dirty="0"/>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5</a:t>
            </a:fld>
            <a:endParaRPr lang="cs-CZ"/>
          </a:p>
        </p:txBody>
      </p:sp>
    </p:spTree>
    <p:extLst>
      <p:ext uri="{BB962C8B-B14F-4D97-AF65-F5344CB8AC3E}">
        <p14:creationId xmlns:p14="http://schemas.microsoft.com/office/powerpoint/2010/main" val="173838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Honzovo</a:t>
            </a:r>
          </a:p>
          <a:p>
            <a:endParaRPr lang="cs-CZ" dirty="0"/>
          </a:p>
          <a:p>
            <a:r>
              <a:rPr lang="en-US" dirty="0"/>
              <a:t>David: Where </a:t>
            </a:r>
            <a:r>
              <a:rPr lang="en-US" dirty="0" err="1"/>
              <a:t>woudl</a:t>
            </a:r>
            <a:r>
              <a:rPr lang="en-US" dirty="0"/>
              <a:t> you </a:t>
            </a:r>
            <a:r>
              <a:rPr lang="en-US" dirty="0" err="1"/>
              <a:t>trow</a:t>
            </a:r>
            <a:r>
              <a:rPr lang="en-US" dirty="0"/>
              <a:t> away a rotten apple?</a:t>
            </a:r>
            <a:endParaRPr lang="cs-CZ" dirty="0"/>
          </a:p>
          <a:p>
            <a:endParaRPr lang="cs-CZ" dirty="0"/>
          </a:p>
          <a:p>
            <a:r>
              <a:rPr lang="en-US" dirty="0" err="1"/>
              <a:t>Honza</a:t>
            </a:r>
            <a:r>
              <a:rPr lang="en-US" dirty="0"/>
              <a:t>: In to the bio waste bin.</a:t>
            </a:r>
            <a:endParaRPr lang="cs-CZ" dirty="0"/>
          </a:p>
          <a:p>
            <a:endParaRPr lang="cs-CZ" dirty="0"/>
          </a:p>
          <a:p>
            <a:r>
              <a:rPr lang="en-US" dirty="0"/>
              <a:t>David:  Where </a:t>
            </a:r>
            <a:r>
              <a:rPr lang="en-US" dirty="0" err="1"/>
              <a:t>woudl</a:t>
            </a:r>
            <a:r>
              <a:rPr lang="en-US" dirty="0"/>
              <a:t> you </a:t>
            </a:r>
            <a:r>
              <a:rPr lang="en-US" dirty="0" err="1"/>
              <a:t>trow</a:t>
            </a:r>
            <a:r>
              <a:rPr lang="en-US" dirty="0"/>
              <a:t> away a broken TV?</a:t>
            </a:r>
            <a:endParaRPr lang="cs-CZ" dirty="0"/>
          </a:p>
          <a:p>
            <a:endParaRPr lang="cs-CZ" dirty="0"/>
          </a:p>
          <a:p>
            <a:r>
              <a:rPr lang="en-US" dirty="0" err="1"/>
              <a:t>Honza</a:t>
            </a:r>
            <a:r>
              <a:rPr lang="en-US" dirty="0"/>
              <a:t>: In to the electrical waste.</a:t>
            </a:r>
            <a:endParaRPr lang="cs-CZ" dirty="0"/>
          </a:p>
          <a:p>
            <a:endParaRPr lang="cs-CZ" dirty="0"/>
          </a:p>
          <a:p>
            <a:r>
              <a:rPr lang="cs-CZ" dirty="0"/>
              <a:t>Honza </a:t>
            </a:r>
            <a:r>
              <a:rPr lang="cs-CZ" dirty="0" err="1"/>
              <a:t>See</a:t>
            </a:r>
            <a:r>
              <a:rPr lang="cs-CZ" dirty="0"/>
              <a:t>? </a:t>
            </a:r>
            <a:r>
              <a:rPr lang="cs-CZ" dirty="0" err="1"/>
              <a:t>Its</a:t>
            </a:r>
            <a:r>
              <a:rPr lang="cs-CZ" dirty="0"/>
              <a:t> </a:t>
            </a:r>
            <a:r>
              <a:rPr lang="cs-CZ" dirty="0" err="1"/>
              <a:t>easy</a:t>
            </a:r>
            <a:r>
              <a:rPr lang="cs-CZ" dirty="0"/>
              <a:t>!</a:t>
            </a:r>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6</a:t>
            </a:fld>
            <a:endParaRPr lang="cs-CZ"/>
          </a:p>
        </p:txBody>
      </p:sp>
    </p:spTree>
    <p:extLst>
      <p:ext uri="{BB962C8B-B14F-4D97-AF65-F5344CB8AC3E}">
        <p14:creationId xmlns:p14="http://schemas.microsoft.com/office/powerpoint/2010/main" val="4008180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pt-BR" dirty="0"/>
              <a:t>Davidovo (slide 8 a 9)</a:t>
            </a:r>
            <a:endParaRPr lang="cs-CZ" dirty="0"/>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7</a:t>
            </a:fld>
            <a:endParaRPr lang="cs-CZ"/>
          </a:p>
        </p:txBody>
      </p:sp>
    </p:spTree>
    <p:extLst>
      <p:ext uri="{BB962C8B-B14F-4D97-AF65-F5344CB8AC3E}">
        <p14:creationId xmlns:p14="http://schemas.microsoft.com/office/powerpoint/2010/main" val="77445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Filipovo XD 420</a:t>
            </a:r>
            <a:r>
              <a:rPr lang="cs-CZ" baseline="0" dirty="0"/>
              <a:t> 69</a:t>
            </a:r>
            <a:endParaRPr lang="cs-CZ" dirty="0"/>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9</a:t>
            </a:fld>
            <a:endParaRPr lang="cs-CZ"/>
          </a:p>
        </p:txBody>
      </p:sp>
    </p:spTree>
    <p:extLst>
      <p:ext uri="{BB962C8B-B14F-4D97-AF65-F5344CB8AC3E}">
        <p14:creationId xmlns:p14="http://schemas.microsoft.com/office/powerpoint/2010/main" val="2461263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9B952AB7-A728-48A1-9A78-445674C28A1C}" type="slidenum">
              <a:rPr lang="cs-CZ" smtClean="0"/>
              <a:t>14</a:t>
            </a:fld>
            <a:endParaRPr lang="cs-CZ"/>
          </a:p>
        </p:txBody>
      </p:sp>
    </p:spTree>
    <p:extLst>
      <p:ext uri="{BB962C8B-B14F-4D97-AF65-F5344CB8AC3E}">
        <p14:creationId xmlns:p14="http://schemas.microsoft.com/office/powerpoint/2010/main" val="138932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36188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13323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817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338917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9364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152079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3571522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162685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4976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CAFD571-BEFB-40D7-A9CE-F0F2CF1D1000}" type="datetimeFigureOut">
              <a:rPr lang="cs-CZ" smtClean="0"/>
              <a:t>22.01.2021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411265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CAFD571-BEFB-40D7-A9CE-F0F2CF1D1000}" type="datetimeFigureOut">
              <a:rPr lang="cs-CZ" smtClean="0"/>
              <a:t>22.01.2021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315582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CAFD571-BEFB-40D7-A9CE-F0F2CF1D1000}" type="datetimeFigureOut">
              <a:rPr lang="cs-CZ" smtClean="0"/>
              <a:t>22.01.2021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111603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CAFD571-BEFB-40D7-A9CE-F0F2CF1D1000}" type="datetimeFigureOut">
              <a:rPr lang="cs-CZ" smtClean="0"/>
              <a:t>22.01.2021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389720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AFD571-BEFB-40D7-A9CE-F0F2CF1D1000}" type="datetimeFigureOut">
              <a:rPr lang="cs-CZ" smtClean="0"/>
              <a:t>22.01.2021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89391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ECAFD571-BEFB-40D7-A9CE-F0F2CF1D1000}" type="datetimeFigureOut">
              <a:rPr lang="cs-CZ" smtClean="0"/>
              <a:t>22.01.2021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2597650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ECAFD571-BEFB-40D7-A9CE-F0F2CF1D1000}" type="datetimeFigureOut">
              <a:rPr lang="cs-CZ" smtClean="0"/>
              <a:t>22.01.2021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57EAD36-E128-4F84-9213-48E01E442215}" type="slidenum">
              <a:rPr lang="cs-CZ" smtClean="0"/>
              <a:t>‹#›</a:t>
            </a:fld>
            <a:endParaRPr lang="cs-CZ"/>
          </a:p>
        </p:txBody>
      </p:sp>
    </p:spTree>
    <p:extLst>
      <p:ext uri="{BB962C8B-B14F-4D97-AF65-F5344CB8AC3E}">
        <p14:creationId xmlns:p14="http://schemas.microsoft.com/office/powerpoint/2010/main" val="93409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AFD571-BEFB-40D7-A9CE-F0F2CF1D1000}" type="datetimeFigureOut">
              <a:rPr lang="cs-CZ" smtClean="0"/>
              <a:t>22.01.2021</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7EAD36-E128-4F84-9213-48E01E442215}" type="slidenum">
              <a:rPr lang="cs-CZ" smtClean="0"/>
              <a:t>‹#›</a:t>
            </a:fld>
            <a:endParaRPr lang="cs-CZ"/>
          </a:p>
        </p:txBody>
      </p:sp>
    </p:spTree>
    <p:extLst>
      <p:ext uri="{BB962C8B-B14F-4D97-AF65-F5344CB8AC3E}">
        <p14:creationId xmlns:p14="http://schemas.microsoft.com/office/powerpoint/2010/main" val="2387902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comments" Target="../comments/commen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cdn.pixabay.com/photo/2013/07/13/12/09/recycle-159282_1280.pn" TargetMode="External"/><Relationship Id="rId3" Type="http://schemas.openxmlformats.org/officeDocument/2006/relationships/hyperlink" Target="https://cs.wikipedia.org/wiki/Downcycling" TargetMode="External"/><Relationship Id="rId7" Type="http://schemas.openxmlformats.org/officeDocument/2006/relationships/hyperlink" Target="https://www.svetbaleni.cz/wp-content/uploads/2016/11/TOTALPR023a.jpg" TargetMode="External"/><Relationship Id="rId2" Type="http://schemas.openxmlformats.org/officeDocument/2006/relationships/hyperlink" Target="https://cs.wikipedia.org/wiki/Recyklace" TargetMode="External"/><Relationship Id="rId1" Type="http://schemas.openxmlformats.org/officeDocument/2006/relationships/slideLayout" Target="../slideLayouts/slideLayout2.xml"/><Relationship Id="rId6" Type="http://schemas.openxmlformats.org/officeDocument/2006/relationships/hyperlink" Target="https://www.google.com/url?sa=i&amp;url=https%3A%2F%2Ffr.wikipedia.org%2Fwiki%2FFichier%3ADowncycling_symbol.svg&amp;psig=AOvVaw1_4Qvfj95pvkcxwr6sC0_W&amp;ust=1609939482028000&amp;source=images&amp;cd=vfe&amp;ved=0CAIQjRxqFwoTCLizkYnyhO4CFQAAAAAdAAAAABAD" TargetMode="External"/><Relationship Id="rId5" Type="http://schemas.openxmlformats.org/officeDocument/2006/relationships/hyperlink" Target="https://www.google.com/url?sa=i&amp;url=https%3A%2F%2Fwww.lornestewartgroup.com%2Fuploads%2FLSE%2520responsibility%2F&amp;psig=AOvVaw1bUzwiDYfRvLzkHYaMXRGm&amp;ust=1609938741860000&amp;source=images&amp;cd=vfe&amp;ved=0CAIQjRxqFwoTCIj75qfvhO4CFQAAAAAdAAAAABAE" TargetMode="External"/><Relationship Id="rId4" Type="http://schemas.openxmlformats.org/officeDocument/2006/relationships/hyperlink" Target="https://cs.wikipedia.org/wiki/Upcykla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upload.wikimedia.org/wikipedia/commons/thumb/5/5b/Recycling-Code-40.svg/800px-Recycling-Code-40.svg.png" TargetMode="External"/><Relationship Id="rId3" Type="http://schemas.openxmlformats.org/officeDocument/2006/relationships/hyperlink" Target="https://www.google.com/url?sa=i&amp;url=https://cs.wikipedia.org/wiki/Recyklace&amp;psig=AOvVaw2X0BcqsHxolfyZWSrMvits&amp;ust=1610446253921000&amp;source=images&amp;cd=vfe&amp;ved=0CAIQjRxqFwoTCMCfs_nRk-4CFQAAAAAdAAAAABAD" TargetMode="External"/><Relationship Id="rId7" Type="http://schemas.openxmlformats.org/officeDocument/2006/relationships/hyperlink" Target="https://upload.wikimedia.org/wikipedia/commons/thumb/1/18/Recycling-Code-22.svg/800px-Recycling-Code-22.svg.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upload.wikimedia.org/wikipedia/commons/thumb/3/31/Plastic-recyc-01.svg/800px-Plastic-recyc-01.svg.png" TargetMode="External"/><Relationship Id="rId5" Type="http://schemas.openxmlformats.org/officeDocument/2006/relationships/hyperlink" Target="https://lh3.googleusercontent.com/DiJxLVfj9hxYv3Y6CxPUzPqHRNYmKXRPWYvBO08GiUu7Icy78DPxgP_ycDBaMN7dwObS4_s=s85" TargetMode="External"/><Relationship Id="rId10" Type="http://schemas.openxmlformats.org/officeDocument/2006/relationships/hyperlink" Target="https://upload.wikimedia.org/wikipedia/commons/thumb/f/fb/Recycling-Code-70.svg/800px-Recycling-Code-70.svg.png" TargetMode="External"/><Relationship Id="rId4" Type="http://schemas.openxmlformats.org/officeDocument/2006/relationships/hyperlink" Target="https://www.google.com/url?sa=i&amp;url=https://www.ozoostrava.cz/pro-obcany/ostrava/trideny-odpad&amp;psig=AOvVaw1Fq7LgX589tYu8KKh_s77-&amp;ust=1610446642908000&amp;source=images&amp;cd=vfe&amp;ved=0CAIQjRxqFwoTCJiKv7LTk-4CFQAAAAAdAAAAABAF" TargetMode="External"/><Relationship Id="rId9" Type="http://schemas.openxmlformats.org/officeDocument/2006/relationships/hyperlink" Target="https://upload.wikimedia.org/wikipedia/commons/thumb/f/f0/Recycling-Code-60.svg/800px-Recycling-Code-60.svg.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072384" y="1170432"/>
            <a:ext cx="5541264" cy="1973771"/>
          </a:xfrm>
        </p:spPr>
        <p:txBody>
          <a:bodyPr>
            <a:normAutofit/>
          </a:bodyPr>
          <a:lstStyle/>
          <a:p>
            <a:r>
              <a:rPr lang="cs-CZ" sz="8000" u="sng" dirty="0">
                <a:solidFill>
                  <a:schemeClr val="accent1">
                    <a:lumMod val="75000"/>
                  </a:schemeClr>
                </a:solidFill>
              </a:rPr>
              <a:t>Recycling</a:t>
            </a:r>
          </a:p>
        </p:txBody>
      </p:sp>
      <p:sp>
        <p:nvSpPr>
          <p:cNvPr id="3" name="Podnadpis 2"/>
          <p:cNvSpPr>
            <a:spLocks noGrp="1"/>
          </p:cNvSpPr>
          <p:nvPr>
            <p:ph type="subTitle" idx="1"/>
          </p:nvPr>
        </p:nvSpPr>
        <p:spPr>
          <a:xfrm>
            <a:off x="472439" y="3713797"/>
            <a:ext cx="8680987" cy="2837127"/>
          </a:xfrm>
        </p:spPr>
        <p:txBody>
          <a:bodyPr>
            <a:normAutofit/>
          </a:bodyPr>
          <a:lstStyle/>
          <a:p>
            <a:pPr algn="ctr"/>
            <a:r>
              <a:rPr lang="cs-CZ" dirty="0">
                <a:solidFill>
                  <a:schemeClr val="tx1"/>
                </a:solidFill>
              </a:rPr>
              <a:t>Recycling i</a:t>
            </a:r>
            <a:r>
              <a:rPr lang="en-GB" dirty="0">
                <a:solidFill>
                  <a:schemeClr val="tx1"/>
                </a:solidFill>
              </a:rPr>
              <a:t>s defined </a:t>
            </a:r>
            <a:r>
              <a:rPr lang="cs-CZ" dirty="0">
                <a:solidFill>
                  <a:schemeClr val="tx1"/>
                </a:solidFill>
              </a:rPr>
              <a:t>by </a:t>
            </a:r>
            <a:r>
              <a:rPr lang="en-GB" dirty="0">
                <a:solidFill>
                  <a:schemeClr val="tx1"/>
                </a:solidFill>
              </a:rPr>
              <a:t>European</a:t>
            </a:r>
            <a:r>
              <a:rPr lang="cs-CZ" dirty="0">
                <a:solidFill>
                  <a:schemeClr val="tx1"/>
                </a:solidFill>
              </a:rPr>
              <a:t> Union </a:t>
            </a:r>
            <a:r>
              <a:rPr lang="en-GB" dirty="0">
                <a:solidFill>
                  <a:schemeClr val="tx1"/>
                </a:solidFill>
              </a:rPr>
              <a:t>Directive</a:t>
            </a:r>
            <a:r>
              <a:rPr lang="cs-CZ" dirty="0">
                <a:solidFill>
                  <a:schemeClr val="tx1"/>
                </a:solidFill>
              </a:rPr>
              <a:t> n. 98/2008:</a:t>
            </a:r>
          </a:p>
          <a:p>
            <a:pPr lvl="1"/>
            <a:endParaRPr lang="cs-CZ" sz="1800" dirty="0">
              <a:solidFill>
                <a:schemeClr val="tx1"/>
              </a:solidFill>
            </a:endParaRPr>
          </a:p>
          <a:p>
            <a:pPr lvl="1" algn="just"/>
            <a:r>
              <a:rPr lang="cs-CZ" sz="1800" dirty="0">
                <a:solidFill>
                  <a:schemeClr val="tx1"/>
                </a:solidFill>
              </a:rPr>
              <a:t>A</a:t>
            </a:r>
            <a:r>
              <a:rPr lang="en-US" sz="1800" dirty="0" err="1">
                <a:solidFill>
                  <a:schemeClr val="tx1"/>
                </a:solidFill>
              </a:rPr>
              <a:t>ny</a:t>
            </a:r>
            <a:r>
              <a:rPr lang="en-US" sz="1800" dirty="0">
                <a:solidFill>
                  <a:schemeClr val="tx1"/>
                </a:solidFill>
              </a:rPr>
              <a:t> recovery operation by which waste is reprocessed into products, materials or substances whether for the original or other purposes. It includes the reprocessing of organic materials, but does not include energy recovery and reprocessing into materials to be used as fuel or as backfill material.</a:t>
            </a:r>
            <a:endParaRPr lang="cs-CZ" sz="1800" dirty="0">
              <a:solidFill>
                <a:schemeClr val="tx1"/>
              </a:solidFill>
            </a:endParaRPr>
          </a:p>
          <a:p>
            <a:pPr lvl="1"/>
            <a:r>
              <a:rPr lang="cs-CZ" sz="1800" dirty="0">
                <a:solidFill>
                  <a:schemeClr val="tx1"/>
                </a:solidFill>
              </a:rPr>
              <a:t>										EU </a:t>
            </a:r>
            <a:r>
              <a:rPr lang="en-GB" sz="1800" dirty="0">
                <a:solidFill>
                  <a:schemeClr val="tx1"/>
                </a:solidFill>
              </a:rPr>
              <a:t>Directive</a:t>
            </a:r>
            <a:r>
              <a:rPr lang="cs-CZ" sz="1800" dirty="0">
                <a:solidFill>
                  <a:schemeClr val="tx1"/>
                </a:solidFill>
              </a:rPr>
              <a:t> n. 98/2008, </a:t>
            </a:r>
            <a:r>
              <a:rPr lang="en-GB" sz="1800" dirty="0">
                <a:solidFill>
                  <a:schemeClr val="tx1"/>
                </a:solidFill>
              </a:rPr>
              <a:t>Article</a:t>
            </a:r>
            <a:r>
              <a:rPr lang="cs-CZ" sz="1800" dirty="0">
                <a:solidFill>
                  <a:schemeClr val="tx1"/>
                </a:solidFill>
              </a:rPr>
              <a:t> 3</a:t>
            </a:r>
          </a:p>
        </p:txBody>
      </p:sp>
      <p:pic>
        <p:nvPicPr>
          <p:cNvPr id="7" name="Obrázek 6"/>
          <p:cNvPicPr>
            <a:picLocks noChangeAspect="1"/>
          </p:cNvPicPr>
          <p:nvPr/>
        </p:nvPicPr>
        <p:blipFill>
          <a:blip r:embed="rId3"/>
          <a:stretch>
            <a:fillRect/>
          </a:stretch>
        </p:blipFill>
        <p:spPr>
          <a:xfrm>
            <a:off x="774192" y="1435608"/>
            <a:ext cx="3411481" cy="2053971"/>
          </a:xfrm>
          <a:prstGeom prst="rect">
            <a:avLst/>
          </a:prstGeom>
        </p:spPr>
      </p:pic>
    </p:spTree>
    <p:extLst>
      <p:ext uri="{BB962C8B-B14F-4D97-AF65-F5344CB8AC3E}">
        <p14:creationId xmlns:p14="http://schemas.microsoft.com/office/powerpoint/2010/main" val="3491391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Downcycling</a:t>
            </a:r>
          </a:p>
        </p:txBody>
      </p:sp>
      <p:sp>
        <p:nvSpPr>
          <p:cNvPr id="11" name="Zástupný symbol pro obsah 10"/>
          <p:cNvSpPr>
            <a:spLocks noGrp="1"/>
          </p:cNvSpPr>
          <p:nvPr>
            <p:ph idx="1"/>
          </p:nvPr>
        </p:nvSpPr>
        <p:spPr/>
        <p:txBody>
          <a:bodyPr/>
          <a:lstStyle/>
          <a:p>
            <a:r>
              <a:rPr lang="en-US" dirty="0"/>
              <a:t>The process by which a product is converted into a lower quality product during recycling</a:t>
            </a:r>
            <a:endParaRPr lang="cs-CZ" dirty="0"/>
          </a:p>
          <a:p>
            <a:r>
              <a:rPr lang="en-GB" dirty="0"/>
              <a:t>Examples of Downcycling</a:t>
            </a:r>
          </a:p>
          <a:p>
            <a:pPr lvl="1">
              <a:buFont typeface="+mj-lt"/>
              <a:buAutoNum type="arabicPeriod"/>
            </a:pPr>
            <a:r>
              <a:rPr lang="en-GB" dirty="0"/>
              <a:t>High quality wood &gt; Hardboard &gt; Biomass</a:t>
            </a:r>
          </a:p>
          <a:p>
            <a:pPr lvl="1">
              <a:buFont typeface="+mj-lt"/>
              <a:buAutoNum type="arabicPeriod"/>
            </a:pPr>
            <a:r>
              <a:rPr lang="en-GB" dirty="0"/>
              <a:t>Paper &gt; Toilet paper</a:t>
            </a:r>
          </a:p>
          <a:p>
            <a:pPr marL="457200" lvl="1" indent="0">
              <a:buNone/>
            </a:pPr>
            <a:endParaRPr lang="cs-CZ" dirty="0"/>
          </a:p>
          <a:p>
            <a:pPr marL="457200" lvl="1" indent="0">
              <a:buNone/>
            </a:pPr>
            <a:r>
              <a:rPr lang="cs-CZ" dirty="0"/>
              <a:t>											Symbol </a:t>
            </a:r>
            <a:r>
              <a:rPr lang="en-GB" dirty="0"/>
              <a:t>of downcycling</a:t>
            </a:r>
          </a:p>
          <a:p>
            <a:pPr marL="457200" lvl="1" indent="0">
              <a:buNone/>
            </a:pPr>
            <a:endParaRPr lang="cs-CZ" dirty="0"/>
          </a:p>
          <a:p>
            <a:pPr marL="457200" lvl="1" indent="0">
              <a:buNone/>
            </a:pPr>
            <a:endParaRPr lang="cs-CZ" dirty="0"/>
          </a:p>
          <a:p>
            <a:pPr marL="457200" lvl="1" indent="0">
              <a:buNone/>
            </a:pPr>
            <a:endParaRPr lang="cs-CZ" dirty="0"/>
          </a:p>
          <a:p>
            <a:pPr marL="457200" lvl="1" indent="0">
              <a:buNone/>
            </a:pPr>
            <a:endParaRPr lang="cs-CZ" dirty="0"/>
          </a:p>
        </p:txBody>
      </p:sp>
      <p:pic>
        <p:nvPicPr>
          <p:cNvPr id="15" name="Picture 4" descr="https://upload.wikimedia.org/wikipedia/commons/thumb/b/b6/Downcycling_symbol.svg/1024px-Downcycling_symbol.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3866" y="2935000"/>
            <a:ext cx="1720298" cy="127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01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A5BAC9-6B5C-48DE-802B-C10443A67663}"/>
              </a:ext>
            </a:extLst>
          </p:cNvPr>
          <p:cNvSpPr>
            <a:spLocks noGrp="1"/>
          </p:cNvSpPr>
          <p:nvPr>
            <p:ph type="title"/>
          </p:nvPr>
        </p:nvSpPr>
        <p:spPr>
          <a:xfrm>
            <a:off x="677334" y="609599"/>
            <a:ext cx="8596668" cy="1794553"/>
          </a:xfrm>
        </p:spPr>
        <p:txBody>
          <a:bodyPr>
            <a:normAutofit fontScale="90000"/>
          </a:bodyPr>
          <a:lstStyle/>
          <a:p>
            <a:r>
              <a:rPr lang="en-GB" dirty="0"/>
              <a:t>Upcycling</a:t>
            </a:r>
            <a:br>
              <a:rPr lang="en-GB" dirty="0"/>
            </a:br>
            <a:br>
              <a:rPr lang="en-GB" dirty="0"/>
            </a:br>
            <a:r>
              <a:rPr lang="en-US" sz="2000" dirty="0">
                <a:solidFill>
                  <a:schemeClr val="tx1"/>
                </a:solidFill>
              </a:rPr>
              <a:t>The process by which a product is converted into a higher quality product during recycling</a:t>
            </a:r>
            <a:br>
              <a:rPr lang="cs-CZ" dirty="0"/>
            </a:br>
            <a:endParaRPr lang="cs-CZ" dirty="0"/>
          </a:p>
        </p:txBody>
      </p:sp>
      <p:sp>
        <p:nvSpPr>
          <p:cNvPr id="3" name="Zástupný symbol pro obsah 2">
            <a:extLst>
              <a:ext uri="{FF2B5EF4-FFF2-40B4-BE49-F238E27FC236}">
                <a16:creationId xmlns:a16="http://schemas.microsoft.com/office/drawing/2014/main" id="{E37E1160-89A8-4B51-B1B6-E9B572DDAB9F}"/>
              </a:ext>
            </a:extLst>
          </p:cNvPr>
          <p:cNvSpPr>
            <a:spLocks noGrp="1"/>
          </p:cNvSpPr>
          <p:nvPr>
            <p:ph sz="half" idx="1"/>
          </p:nvPr>
        </p:nvSpPr>
        <p:spPr>
          <a:xfrm>
            <a:off x="677334" y="2513463"/>
            <a:ext cx="4184035" cy="3880772"/>
          </a:xfrm>
        </p:spPr>
        <p:txBody>
          <a:bodyPr>
            <a:normAutofit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Bioplastics</a:t>
            </a:r>
            <a:endParaRPr lang="cs-CZ" dirty="0"/>
          </a:p>
        </p:txBody>
      </p:sp>
      <p:sp>
        <p:nvSpPr>
          <p:cNvPr id="4" name="Zástupný symbol pro obsah 3">
            <a:extLst>
              <a:ext uri="{FF2B5EF4-FFF2-40B4-BE49-F238E27FC236}">
                <a16:creationId xmlns:a16="http://schemas.microsoft.com/office/drawing/2014/main" id="{1DC60896-BE5D-4E38-BCB7-CACBE0438D79}"/>
              </a:ext>
            </a:extLst>
          </p:cNvPr>
          <p:cNvSpPr>
            <a:spLocks noGrp="1"/>
          </p:cNvSpPr>
          <p:nvPr>
            <p:ph sz="half" idx="2"/>
          </p:nvPr>
        </p:nvSpPr>
        <p:spPr>
          <a:xfrm>
            <a:off x="5089968" y="2513462"/>
            <a:ext cx="4184034" cy="3880773"/>
          </a:xfrm>
        </p:spPr>
        <p:txBody>
          <a:bodyPr>
            <a:normAutofit lnSpcReduction="1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Upcycling symbol</a:t>
            </a:r>
            <a:endParaRPr lang="cs-CZ" dirty="0"/>
          </a:p>
        </p:txBody>
      </p:sp>
      <p:pic>
        <p:nvPicPr>
          <p:cNvPr id="8" name="Picture 3" descr="Radomír Dohnal: Bioplasty nejsou bio. Možná jsou horší, než ty konvenční -  Ekolist.cz">
            <a:extLst>
              <a:ext uri="{FF2B5EF4-FFF2-40B4-BE49-F238E27FC236}">
                <a16:creationId xmlns:a16="http://schemas.microsoft.com/office/drawing/2014/main" id="{C6707DE4-8D8F-40C2-9495-2C3712B192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466" y="2719730"/>
            <a:ext cx="3959769" cy="2639202"/>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6F48A11A-C38B-4E93-A8FA-41897CA24098}"/>
              </a:ext>
            </a:extLst>
          </p:cNvPr>
          <p:cNvPicPr>
            <a:picLocks noChangeAspect="1"/>
          </p:cNvPicPr>
          <p:nvPr/>
        </p:nvPicPr>
        <p:blipFill>
          <a:blip r:embed="rId3"/>
          <a:stretch>
            <a:fillRect/>
          </a:stretch>
        </p:blipFill>
        <p:spPr>
          <a:xfrm>
            <a:off x="5950486" y="2810880"/>
            <a:ext cx="2462997" cy="2456901"/>
          </a:xfrm>
          <a:prstGeom prst="rect">
            <a:avLst/>
          </a:prstGeom>
        </p:spPr>
      </p:pic>
    </p:spTree>
    <p:extLst>
      <p:ext uri="{BB962C8B-B14F-4D97-AF65-F5344CB8AC3E}">
        <p14:creationId xmlns:p14="http://schemas.microsoft.com/office/powerpoint/2010/main" val="2628666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GB" dirty="0"/>
              <a:t>Thank you for your attention</a:t>
            </a:r>
            <a:endParaRPr lang="cs-CZ" dirty="0"/>
          </a:p>
        </p:txBody>
      </p:sp>
      <p:sp>
        <p:nvSpPr>
          <p:cNvPr id="3" name="Zástupný symbol pro text 2"/>
          <p:cNvSpPr>
            <a:spLocks noGrp="1"/>
          </p:cNvSpPr>
          <p:nvPr>
            <p:ph type="body" idx="1"/>
          </p:nvPr>
        </p:nvSpPr>
        <p:spPr>
          <a:xfrm>
            <a:off x="677335" y="1417983"/>
            <a:ext cx="8596668" cy="3969865"/>
          </a:xfrm>
        </p:spPr>
        <p:txBody>
          <a:bodyPr>
            <a:normAutofit/>
          </a:bodyPr>
          <a:lstStyle/>
          <a:p>
            <a:pPr algn="ctr"/>
            <a:r>
              <a:rPr lang="cs-CZ" sz="4000" dirty="0"/>
              <a:t>DO </a:t>
            </a:r>
            <a:r>
              <a:rPr lang="en-GB" sz="4000" dirty="0"/>
              <a:t>Y</a:t>
            </a:r>
            <a:r>
              <a:rPr lang="cs-CZ" sz="4000" dirty="0"/>
              <a:t>OU HAVE ANY QUESTIONS?</a:t>
            </a:r>
          </a:p>
        </p:txBody>
      </p:sp>
    </p:spTree>
    <p:extLst>
      <p:ext uri="{BB962C8B-B14F-4D97-AF65-F5344CB8AC3E}">
        <p14:creationId xmlns:p14="http://schemas.microsoft.com/office/powerpoint/2010/main" val="53124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609600"/>
            <a:ext cx="8596668" cy="654121"/>
          </a:xfrm>
        </p:spPr>
        <p:txBody>
          <a:bodyPr/>
          <a:lstStyle/>
          <a:p>
            <a:r>
              <a:rPr lang="cs-CZ" dirty="0" err="1"/>
              <a:t>Sources</a:t>
            </a:r>
            <a:endParaRPr lang="cs-CZ" dirty="0"/>
          </a:p>
        </p:txBody>
      </p:sp>
      <p:sp>
        <p:nvSpPr>
          <p:cNvPr id="3" name="Zástupný symbol pro obsah 2"/>
          <p:cNvSpPr>
            <a:spLocks noGrp="1"/>
          </p:cNvSpPr>
          <p:nvPr>
            <p:ph idx="1"/>
          </p:nvPr>
        </p:nvSpPr>
        <p:spPr>
          <a:xfrm>
            <a:off x="677334" y="1263721"/>
            <a:ext cx="8596668" cy="5363110"/>
          </a:xfrm>
        </p:spPr>
        <p:txBody>
          <a:bodyPr>
            <a:normAutofit/>
          </a:bodyPr>
          <a:lstStyle/>
          <a:p>
            <a:pPr marL="0" indent="0">
              <a:buNone/>
            </a:pPr>
            <a:r>
              <a:rPr lang="cs-CZ" sz="1000" dirty="0"/>
              <a:t>Source: </a:t>
            </a:r>
            <a:r>
              <a:rPr lang="cs-CZ" sz="1000" dirty="0" err="1"/>
              <a:t>Wikipidea</a:t>
            </a:r>
            <a:r>
              <a:rPr lang="cs-CZ" sz="1000" dirty="0"/>
              <a:t> </a:t>
            </a:r>
            <a:r>
              <a:rPr lang="cs-CZ" sz="1000" dirty="0" err="1"/>
              <a:t>articles</a:t>
            </a:r>
            <a:r>
              <a:rPr lang="cs-CZ" sz="1000" dirty="0"/>
              <a:t>: </a:t>
            </a:r>
            <a:r>
              <a:rPr lang="cs-CZ" sz="1000" dirty="0">
                <a:hlinkClick r:id="rId2"/>
              </a:rPr>
              <a:t>https://cs.wikipedia.org/wiki/Recyklace</a:t>
            </a:r>
            <a:r>
              <a:rPr lang="cs-CZ" sz="1000" dirty="0"/>
              <a:t>, </a:t>
            </a:r>
            <a:r>
              <a:rPr lang="cs-CZ" sz="1000" dirty="0">
                <a:hlinkClick r:id="rId3"/>
              </a:rPr>
              <a:t>https://cs.wikipedia.org/wiki/</a:t>
            </a:r>
            <a:r>
              <a:rPr lang="cs-CZ" sz="1000" dirty="0" err="1">
                <a:hlinkClick r:id="rId3"/>
              </a:rPr>
              <a:t>Downcycling</a:t>
            </a:r>
            <a:r>
              <a:rPr lang="cs-CZ" sz="1000" dirty="0"/>
              <a:t>, </a:t>
            </a:r>
            <a:r>
              <a:rPr lang="cs-CZ" sz="1000" dirty="0">
                <a:hlinkClick r:id="rId4"/>
              </a:rPr>
              <a:t>https://cs.wikipedia.org/wiki/Upcyklace</a:t>
            </a:r>
            <a:endParaRPr lang="cs-CZ" sz="1000" dirty="0"/>
          </a:p>
          <a:p>
            <a:pPr marL="0" indent="0">
              <a:buNone/>
            </a:pPr>
            <a:r>
              <a:rPr lang="cs-CZ" sz="1000" dirty="0"/>
              <a:t>Source: </a:t>
            </a:r>
            <a:r>
              <a:rPr lang="cs-CZ" sz="1000" dirty="0" err="1"/>
              <a:t>photos</a:t>
            </a:r>
            <a:r>
              <a:rPr lang="cs-CZ" sz="1000" dirty="0"/>
              <a:t>: </a:t>
            </a:r>
            <a:r>
              <a:rPr lang="cs-CZ" sz="1000" dirty="0">
                <a:hlinkClick r:id="rId5"/>
              </a:rPr>
              <a:t>https://www.google.com/</a:t>
            </a:r>
            <a:r>
              <a:rPr lang="cs-CZ" sz="1000" dirty="0" err="1">
                <a:hlinkClick r:id="rId5"/>
              </a:rPr>
              <a:t>url?sa</a:t>
            </a:r>
            <a:r>
              <a:rPr lang="cs-CZ" sz="1000" dirty="0">
                <a:hlinkClick r:id="rId5"/>
              </a:rPr>
              <a:t>=</a:t>
            </a:r>
            <a:r>
              <a:rPr lang="cs-CZ" sz="1000" dirty="0" err="1">
                <a:hlinkClick r:id="rId5"/>
              </a:rPr>
              <a:t>i&amp;url</a:t>
            </a:r>
            <a:r>
              <a:rPr lang="cs-CZ" sz="1000" dirty="0">
                <a:hlinkClick r:id="rId5"/>
              </a:rPr>
              <a:t>=https%3A%2F%2Fwww.lornestewartgroup.com%2Fuploads%2FLSE%2520responsibility%2F&amp;psig=AOvVaw1bUzwiDYfRvLzkHYaMXRGm&amp;ust=1609938741860000&amp;source=</a:t>
            </a:r>
            <a:r>
              <a:rPr lang="cs-CZ" sz="1000" dirty="0" err="1">
                <a:hlinkClick r:id="rId5"/>
              </a:rPr>
              <a:t>images&amp;cd</a:t>
            </a:r>
            <a:r>
              <a:rPr lang="cs-CZ" sz="1000" dirty="0">
                <a:hlinkClick r:id="rId5"/>
              </a:rPr>
              <a:t>=</a:t>
            </a:r>
            <a:r>
              <a:rPr lang="cs-CZ" sz="1000" dirty="0" err="1">
                <a:hlinkClick r:id="rId5"/>
              </a:rPr>
              <a:t>vfe&amp;ved</a:t>
            </a:r>
            <a:r>
              <a:rPr lang="cs-CZ" sz="1000" dirty="0">
                <a:hlinkClick r:id="rId5"/>
              </a:rPr>
              <a:t>=0CAIQjRxqFwoTCIj75qfvhO4CFQAAAAAdAAAAABAE</a:t>
            </a:r>
            <a:r>
              <a:rPr lang="cs-CZ" sz="1000" dirty="0"/>
              <a:t>,</a:t>
            </a:r>
            <a:endParaRPr lang="en-GB" sz="1000" dirty="0"/>
          </a:p>
          <a:p>
            <a:pPr marL="0" indent="0">
              <a:buNone/>
            </a:pPr>
            <a:r>
              <a:rPr lang="cs-CZ" sz="1000" dirty="0"/>
              <a:t> https://www.google.com/url?sa=i&amp;url=https%3A%2F%2Fmeteobox.cz%2Fzpravy%2F523143-cesko-ceka-velka-odpadkova-revoluce-vlada-dnes-schvalila-novou-odpadovou-legislativu%2F&amp;psig=AOvVaw0snqog_rfZwicd5jDRdxXw&amp;ust=1609938845391000&amp;source=images&amp;cd=vfe&amp;ved=0CAIQjRxqFwoTCPCFytrvhO4CFQAAAAAdAAAAABAD</a:t>
            </a:r>
            <a:endParaRPr lang="en-GB" sz="1000" dirty="0"/>
          </a:p>
          <a:p>
            <a:pPr marL="0" indent="0">
              <a:buNone/>
            </a:pPr>
            <a:r>
              <a:rPr lang="cs-CZ" sz="1000" dirty="0"/>
              <a:t>https://www.google.com/</a:t>
            </a:r>
            <a:r>
              <a:rPr lang="cs-CZ" sz="1000" dirty="0" err="1"/>
              <a:t>url?sa</a:t>
            </a:r>
            <a:r>
              <a:rPr lang="cs-CZ" sz="1000" dirty="0"/>
              <a:t>=</a:t>
            </a:r>
            <a:r>
              <a:rPr lang="cs-CZ" sz="1000" dirty="0" err="1"/>
              <a:t>i&amp;url</a:t>
            </a:r>
            <a:r>
              <a:rPr lang="cs-CZ" sz="1000" dirty="0"/>
              <a:t>=https%3A%2F%2Fatendimento.sebrae-sc.com.br%2Finteligencia%2Frelatorio-de-inteligencia%2Fcompostagem&amp;psig=AOvVaw0UariYt38jD5r4HFpplemD&amp;ust=1609938942830000&amp;source=</a:t>
            </a:r>
            <a:r>
              <a:rPr lang="cs-CZ" sz="1000" dirty="0" err="1"/>
              <a:t>images&amp;cd</a:t>
            </a:r>
            <a:r>
              <a:rPr lang="cs-CZ" sz="1000" dirty="0"/>
              <a:t>=</a:t>
            </a:r>
            <a:r>
              <a:rPr lang="cs-CZ" sz="1000" dirty="0" err="1"/>
              <a:t>vfe&amp;ved</a:t>
            </a:r>
            <a:r>
              <a:rPr lang="cs-CZ" sz="1000" dirty="0"/>
              <a:t>=0CAIQjRxqFwoTCNjR0IjwhO4CFQAAAAAdAAAAABAD,</a:t>
            </a:r>
          </a:p>
          <a:p>
            <a:pPr marL="0" indent="0">
              <a:buNone/>
            </a:pPr>
            <a:r>
              <a:rPr lang="cs-CZ" sz="1000" dirty="0"/>
              <a:t> https://www.google.com/</a:t>
            </a:r>
            <a:r>
              <a:rPr lang="cs-CZ" sz="1000" dirty="0" err="1"/>
              <a:t>url?sa</a:t>
            </a:r>
            <a:r>
              <a:rPr lang="cs-CZ" sz="1000" dirty="0"/>
              <a:t>=</a:t>
            </a:r>
            <a:r>
              <a:rPr lang="cs-CZ" sz="1000" dirty="0" err="1"/>
              <a:t>i&amp;url</a:t>
            </a:r>
            <a:r>
              <a:rPr lang="cs-CZ" sz="1000" dirty="0"/>
              <a:t>=https%3A%2F%2Fwww.cez.cz%2Fwebpublic%2Ffile%2Fedee%2Fospol%2Ffileexport%2Fo-spolecnosti%2Fpro-dodavatele%2Fskoleni_dodavatelu_ke%2Fprezentace%2F2018%2F03_ozp_evd_2018.pdf&amp;psig=AOvVaw1RLiLedOTZ3SoAYwyzc7n4&amp;ust=1609939169571000&amp;source=</a:t>
            </a:r>
            <a:r>
              <a:rPr lang="cs-CZ" sz="1000" dirty="0" err="1"/>
              <a:t>images&amp;cd</a:t>
            </a:r>
            <a:r>
              <a:rPr lang="cs-CZ" sz="1000" dirty="0"/>
              <a:t>=</a:t>
            </a:r>
            <a:r>
              <a:rPr lang="cs-CZ" sz="1000" dirty="0" err="1"/>
              <a:t>vfe&amp;ved</a:t>
            </a:r>
            <a:r>
              <a:rPr lang="cs-CZ" sz="1000" dirty="0"/>
              <a:t>=0CAIQjRxqFwoTCOid2PXwhO4CFQAAAAAdAAAAABAD,</a:t>
            </a:r>
          </a:p>
          <a:p>
            <a:pPr marL="0" indent="0">
              <a:buNone/>
            </a:pPr>
            <a:r>
              <a:rPr lang="cs-CZ" sz="1000" dirty="0"/>
              <a:t>https://www.google.com/</a:t>
            </a:r>
            <a:r>
              <a:rPr lang="cs-CZ" sz="1000" dirty="0" err="1"/>
              <a:t>imgres?imgurl</a:t>
            </a:r>
            <a:r>
              <a:rPr lang="cs-CZ" sz="1000" dirty="0"/>
              <a:t>=https%3A%2F%2Flookaside.fbsbx.com%2Flookaside%2Fcrawler%2Fmedia%2F%3Fmedia_id%3D446175355740368&amp;imgrefurl=https%3A%2F%2Fwww.facebook.com%2Fkejzlice%2Fposts%2Finformace-ts-humpolecsvoz-komun%25C3%25A1ln%25C3%25ADho-odpadu-popelnic-kter%25C3%25BD-pravideln%25C4%259Bprob%25C3%25ADh%25C3%25A1-v-%2F446175355740368%2F&amp;tbnid=kscuq6KbNKErVM&amp;vet=12ahUKEwiHzoGZ8YTuAhVPlxoKHcFED6EQMygCegQIARBC..i&amp;docid=9KAFcGX0C4GepM&amp;w=620&amp;h=328&amp;itg=1&amp;q=popelnice%20s%20odpadky&amp;hl=</a:t>
            </a:r>
            <a:r>
              <a:rPr lang="cs-CZ" sz="1000" dirty="0" err="1"/>
              <a:t>cs&amp;ved</a:t>
            </a:r>
            <a:r>
              <a:rPr lang="cs-CZ" sz="1000" dirty="0"/>
              <a:t>=2ahUKEwiHzoGZ8YTuAhVPlxoKHcFED6EQMygCegQIARBC</a:t>
            </a:r>
          </a:p>
          <a:p>
            <a:pPr marL="0" indent="0">
              <a:buNone/>
            </a:pPr>
            <a:r>
              <a:rPr lang="cs-CZ" sz="1000" dirty="0">
                <a:hlinkClick r:id="rId6"/>
              </a:rPr>
              <a:t>https://www.google.com/</a:t>
            </a:r>
            <a:r>
              <a:rPr lang="cs-CZ" sz="1000" dirty="0" err="1">
                <a:hlinkClick r:id="rId6"/>
              </a:rPr>
              <a:t>url?sa</a:t>
            </a:r>
            <a:r>
              <a:rPr lang="cs-CZ" sz="1000" dirty="0">
                <a:hlinkClick r:id="rId6"/>
              </a:rPr>
              <a:t>=</a:t>
            </a:r>
            <a:r>
              <a:rPr lang="cs-CZ" sz="1000" dirty="0" err="1">
                <a:hlinkClick r:id="rId6"/>
              </a:rPr>
              <a:t>i&amp;url</a:t>
            </a:r>
            <a:r>
              <a:rPr lang="cs-CZ" sz="1000" dirty="0">
                <a:hlinkClick r:id="rId6"/>
              </a:rPr>
              <a:t>=https%3A%2F%2Ffr.wikipedia.org%2Fwiki%2FFichier%3ADowncycling_symbol.svg&amp;psig=AOvVaw1_4Qvfj95pvkcxwr6sC0_W&amp;ust=1609939482028000&amp;source=</a:t>
            </a:r>
            <a:r>
              <a:rPr lang="cs-CZ" sz="1000" dirty="0" err="1">
                <a:hlinkClick r:id="rId6"/>
              </a:rPr>
              <a:t>images&amp;cd</a:t>
            </a:r>
            <a:r>
              <a:rPr lang="cs-CZ" sz="1000" dirty="0">
                <a:hlinkClick r:id="rId6"/>
              </a:rPr>
              <a:t>=</a:t>
            </a:r>
            <a:r>
              <a:rPr lang="cs-CZ" sz="1000" dirty="0" err="1">
                <a:hlinkClick r:id="rId6"/>
              </a:rPr>
              <a:t>vfe&amp;ved</a:t>
            </a:r>
            <a:r>
              <a:rPr lang="cs-CZ" sz="1000" dirty="0">
                <a:hlinkClick r:id="rId6"/>
              </a:rPr>
              <a:t>=0CAIQjRxqFwoTCLizkYnyhO4CFQAAAAAdAAAAABAD</a:t>
            </a:r>
            <a:r>
              <a:rPr lang="cs-CZ" sz="1000" dirty="0"/>
              <a:t>, </a:t>
            </a:r>
            <a:r>
              <a:rPr lang="cs-CZ" sz="1000" dirty="0">
                <a:hlinkClick r:id="rId7"/>
              </a:rPr>
              <a:t>https://www.svetbaleni.cz/</a:t>
            </a:r>
            <a:r>
              <a:rPr lang="cs-CZ" sz="1000" dirty="0" err="1">
                <a:hlinkClick r:id="rId7"/>
              </a:rPr>
              <a:t>wp-content</a:t>
            </a:r>
            <a:r>
              <a:rPr lang="cs-CZ" sz="1000" dirty="0">
                <a:hlinkClick r:id="rId7"/>
              </a:rPr>
              <a:t>/</a:t>
            </a:r>
            <a:r>
              <a:rPr lang="cs-CZ" sz="1000" dirty="0" err="1">
                <a:hlinkClick r:id="rId7"/>
              </a:rPr>
              <a:t>uploads</a:t>
            </a:r>
            <a:r>
              <a:rPr lang="cs-CZ" sz="1000" dirty="0">
                <a:hlinkClick r:id="rId7"/>
              </a:rPr>
              <a:t>/2016/11/TOTALPR023a.jpg</a:t>
            </a:r>
            <a:r>
              <a:rPr lang="cs-CZ" sz="1000" dirty="0"/>
              <a:t>, </a:t>
            </a:r>
            <a:r>
              <a:rPr lang="cs-CZ" sz="1000" dirty="0">
                <a:hlinkClick r:id="rId8"/>
              </a:rPr>
              <a:t>https://cdn.pixabay.com/photo/2013/07/13/12/09/recycle-159282_1280.pn</a:t>
            </a:r>
            <a:endParaRPr lang="cs-CZ" sz="1000" dirty="0"/>
          </a:p>
          <a:p>
            <a:pPr marL="0" indent="0">
              <a:buNone/>
            </a:pPr>
            <a:r>
              <a:rPr lang="cs-CZ" sz="1000" dirty="0"/>
              <a:t>https://www.google.com/url?sa=i&amp;url=http%3A%2F%2Fnerahnuti.cz%2Fbananove-slupky-k-ruzim-rossmann-jede-blesi-trhy-a-kompostuj-cz%2F&amp;psig=AOvVaw3eyavdQrZbogjNGay__UiG&amp;ust=1610445659169000&amp;source=images&amp;cd=vfe&amp;ved=0CAIQjRxqFwoTCLCMi-rPk-4CFQAAAAAdAAAAABAK</a:t>
            </a:r>
          </a:p>
          <a:p>
            <a:pPr marL="0" indent="0">
              <a:buNone/>
            </a:pPr>
            <a:endParaRPr lang="cs-CZ" sz="1000" dirty="0"/>
          </a:p>
        </p:txBody>
      </p:sp>
    </p:spTree>
    <p:extLst>
      <p:ext uri="{BB962C8B-B14F-4D97-AF65-F5344CB8AC3E}">
        <p14:creationId xmlns:p14="http://schemas.microsoft.com/office/powerpoint/2010/main" val="423388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677334" y="441788"/>
            <a:ext cx="8596668" cy="6041362"/>
          </a:xfrm>
        </p:spPr>
        <p:txBody>
          <a:bodyPr>
            <a:normAutofit/>
          </a:bodyPr>
          <a:lstStyle/>
          <a:p>
            <a:pPr marL="0" indent="0">
              <a:buNone/>
            </a:pPr>
            <a:r>
              <a:rPr lang="cs-CZ" sz="1000" dirty="0"/>
              <a:t>https://www.google.com/url?sa=i&amp;url=https%3A%2F%2Fwww.samosebou.cz%2F2018%2F04%2F11%2Fvse-o-recyklacnich-symbolech-na-obalech%2F&amp;psig=AOvVaw0ez7G_B05s01mscDBHk_B3&amp;ust=1610446067498000&amp;source=images&amp;cd=vfe&amp;ved=0CAIQjRxqFwoTCPjjsqHRk-4CFQAAAAAdAAAAABAD</a:t>
            </a:r>
          </a:p>
          <a:p>
            <a:pPr marL="0" indent="0">
              <a:buNone/>
            </a:pPr>
            <a:r>
              <a:rPr lang="cs-CZ" sz="1000" dirty="0">
                <a:hlinkClick r:id="rId3"/>
              </a:rPr>
              <a:t>https://www.google.com/url?sa=i&amp;url=https%3A%2F%2Fcs.wikipedia.org%2Fwiki%2FRecyklace&amp;psig=AOvVaw2X0BcqsHxolfyZWSrMvits&amp;ust=1610446253921000&amp;source=images&amp;cd=vfe&amp;ved=0CAIQjRxqFwoTCMCfs_nRk-4CFQAAAAAdAAAAABAD</a:t>
            </a:r>
            <a:endParaRPr lang="cs-CZ" sz="1000" dirty="0"/>
          </a:p>
          <a:p>
            <a:pPr marL="0" indent="0">
              <a:buNone/>
            </a:pPr>
            <a:r>
              <a:rPr lang="cs-CZ" sz="1000" dirty="0"/>
              <a:t>https://www.google.com/url?sa=i&amp;url=https%3A%2F%2Fwww.kupsito.sk%2Fi%2F9464920791%2FKo%25C5%25A1e_popoln%25C3%25ADky%2FKO%25C5%25A0%25C3%258DK_NA_KONTAJNER_NA_ODPADY_EUROPLAST_%25C5%25BDLT%25C3%259D_120L&amp;psig=AOvVaw1kUM-_YORv_Dm2p46UtTmv&amp;ust=1610446369340000&amp;source=images&amp;cd=vfe&amp;ved=0CAIQjRxqFwoTCNC6nLDSk-4CFQAAAAAdAAAAABAD</a:t>
            </a:r>
            <a:endParaRPr lang="en-GB" sz="1000" dirty="0"/>
          </a:p>
          <a:p>
            <a:pPr marL="0" indent="0">
              <a:buNone/>
            </a:pPr>
            <a:r>
              <a:rPr lang="cs-CZ" sz="1000" dirty="0"/>
              <a:t>https://www.google.com/</a:t>
            </a:r>
            <a:r>
              <a:rPr lang="cs-CZ" sz="1000" dirty="0" err="1"/>
              <a:t>imgres?imgurl</a:t>
            </a:r>
            <a:r>
              <a:rPr lang="cs-CZ" sz="1000" dirty="0"/>
              <a:t>=http%3A%2F%2Ftempwebmiumusersrecovery.blob.core.windows.net%2Fusers%2F75673%2Fassets%2F15c25a88d533a7a7b983a2cb0e4e9ffe%2Fkovminihb11.jpg&amp;imgrefurl=https%3A%2F%2Fwww.praha7.cz%2Ftemata%2Fodpad%2Fkontejnery-na-kovove-obaly-v-p7%2F&amp;tbnid=QqHqFgW_OZ6VlM&amp;vet=12ahUKEwj6r6-M05PuAhUSohoKHd0IAcEQMygAegQIARAa..i&amp;docid=X5OjSIxxSRI4uM&amp;w=506&amp;h=531&amp;q=kontejner%20na%20kov&amp;hl=</a:t>
            </a:r>
            <a:r>
              <a:rPr lang="cs-CZ" sz="1000" dirty="0" err="1"/>
              <a:t>cs&amp;ved</a:t>
            </a:r>
            <a:r>
              <a:rPr lang="cs-CZ" sz="1000" dirty="0"/>
              <a:t>=2ahUKEwj6r6-M05PuAhUSohoKHd0IAcEQMygAegQIARAa</a:t>
            </a:r>
          </a:p>
          <a:p>
            <a:pPr marL="0" indent="0">
              <a:buNone/>
            </a:pPr>
            <a:r>
              <a:rPr lang="cs-CZ" sz="1000" dirty="0">
                <a:hlinkClick r:id="rId4"/>
              </a:rPr>
              <a:t>https://www.google.com/url?sa=i&amp;url=https%3A%2F%2Fwww.ozoostrava.cz%2Fpro-obcany%2Fostrava%2Ftrideny-odpad&amp;psig=AOvVaw1Fq7LgX589tYu8KKh_s77-&amp;ust=1610446642908000&amp;source=images&amp;cd=vfe&amp;ved=0CAIQjRxqFwoTCJiKv7LTk-4CFQAAAAAdAAAAABAF</a:t>
            </a:r>
            <a:endParaRPr lang="cs-CZ" sz="1000" dirty="0"/>
          </a:p>
          <a:p>
            <a:pPr marL="0" indent="0">
              <a:buNone/>
            </a:pPr>
            <a:r>
              <a:rPr lang="cs-CZ" sz="1000" dirty="0"/>
              <a:t>https://www.google.com/url?sa=i&amp;url=https%3A%2F%2Fdocplayer.cz%2F107105484-Forum-odpadove-prave-vyslo-predchazeni-vzniku-odpadu-100-kc-vice-na-str-4-tema-mesice-odborny-mesicnik-pro-prumyslovou-a-komunalni-ekologii.html&amp;psig=AOvVaw0EIPQOkfDCcfu_6KVkOZMB&amp;ust=1610446760617000&amp;source=images&amp;cd=vfe&amp;ved=0CAIQjRxqFwoTCMiLtevTk-4CFQAAAAAdAAAAABAD</a:t>
            </a:r>
          </a:p>
          <a:p>
            <a:pPr marL="0" indent="0">
              <a:buNone/>
            </a:pPr>
            <a:r>
              <a:rPr lang="cs-CZ" sz="1000" dirty="0">
                <a:hlinkClick r:id="rId5"/>
              </a:rPr>
              <a:t>https://lh3.googleusercontent.com/DiJxLVfj9hxYv3Y6CxPUzPqHRNYmKXRPWYvBO08GiUu7Icy78DPxgP_ycDBaMN7dwObS4_s=s85</a:t>
            </a:r>
            <a:endParaRPr lang="cs-CZ" sz="1000" dirty="0"/>
          </a:p>
          <a:p>
            <a:pPr marL="0" indent="0">
              <a:buNone/>
            </a:pPr>
            <a:r>
              <a:rPr lang="cs-CZ" sz="1000" dirty="0"/>
              <a:t>https://lh3.googleusercontent.com/tUtbLJ2K2btM6nrJChj9qoVkeyPUit9DqCtes1SkbP-64n5z7wNEFvxNEeVoCd7BaKX6QQ8=s85</a:t>
            </a:r>
          </a:p>
          <a:p>
            <a:pPr marL="0" indent="0">
              <a:buNone/>
            </a:pPr>
            <a:r>
              <a:rPr lang="cs-CZ" sz="1000" dirty="0">
                <a:hlinkClick r:id="rId6"/>
              </a:rPr>
              <a:t>https://upload.wikimedia.org/wikipedia/commons/thumb/3/31/Plastic-recyc-01.svg/800px-Plastic-recyc-01.svg.png</a:t>
            </a:r>
            <a:endParaRPr lang="cs-CZ" sz="1000" dirty="0"/>
          </a:p>
          <a:p>
            <a:pPr marL="0" indent="0">
              <a:buNone/>
            </a:pPr>
            <a:r>
              <a:rPr lang="cs-CZ" sz="1000" dirty="0">
                <a:hlinkClick r:id="rId7"/>
              </a:rPr>
              <a:t>https://upload.wikimedia.org/wikipedia/commons/thumb/1/18/Recycling-Code-22.svg/800px-Recycling-Code-22.svg.png</a:t>
            </a:r>
            <a:endParaRPr lang="cs-CZ" sz="1000" dirty="0"/>
          </a:p>
          <a:p>
            <a:pPr marL="0" indent="0">
              <a:buNone/>
            </a:pPr>
            <a:r>
              <a:rPr lang="cs-CZ" sz="1000" dirty="0">
                <a:hlinkClick r:id="rId8"/>
              </a:rPr>
              <a:t>https://upload.wikimedia.org/wikipedia/commons/thumb/5/5b/Recycling-Code-40.svg/800px-Recycling-Code-40.svg.png</a:t>
            </a:r>
            <a:endParaRPr lang="cs-CZ" sz="1000" dirty="0"/>
          </a:p>
          <a:p>
            <a:pPr marL="0" indent="0">
              <a:buNone/>
            </a:pPr>
            <a:r>
              <a:rPr lang="cs-CZ" sz="1000" dirty="0">
                <a:hlinkClick r:id="rId9"/>
              </a:rPr>
              <a:t>https://upload.wikimedia.org/wikipedia/commons/thumb/f/f0/Recycling-Code-60.svg/800px-Recycling-Code-60.svg.png</a:t>
            </a:r>
            <a:endParaRPr lang="cs-CZ" sz="1000" dirty="0"/>
          </a:p>
          <a:p>
            <a:pPr marL="0" indent="0">
              <a:buNone/>
            </a:pPr>
            <a:r>
              <a:rPr lang="cs-CZ" sz="1000" dirty="0">
                <a:hlinkClick r:id="rId10"/>
              </a:rPr>
              <a:t>https://upload.wikimedia.org/wikipedia/commons/thumb/f/fb/Recycling-Code-70.svg/800px-Recycling-Code-70.svg.png</a:t>
            </a:r>
            <a:endParaRPr lang="cs-CZ" sz="1000" dirty="0"/>
          </a:p>
          <a:p>
            <a:pPr marL="0" indent="0">
              <a:buNone/>
            </a:pPr>
            <a:endParaRPr lang="cs-CZ" sz="1000" dirty="0"/>
          </a:p>
        </p:txBody>
      </p:sp>
    </p:spTree>
    <p:extLst>
      <p:ext uri="{BB962C8B-B14F-4D97-AF65-F5344CB8AC3E}">
        <p14:creationId xmlns:p14="http://schemas.microsoft.com/office/powerpoint/2010/main" val="231675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Authors</a:t>
            </a:r>
            <a:endParaRPr lang="cs-CZ" dirty="0"/>
          </a:p>
        </p:txBody>
      </p:sp>
      <p:sp>
        <p:nvSpPr>
          <p:cNvPr id="3" name="Zástupný symbol pro obsah 2"/>
          <p:cNvSpPr>
            <a:spLocks noGrp="1"/>
          </p:cNvSpPr>
          <p:nvPr>
            <p:ph idx="1"/>
          </p:nvPr>
        </p:nvSpPr>
        <p:spPr/>
        <p:txBody>
          <a:bodyPr/>
          <a:lstStyle/>
          <a:p>
            <a:r>
              <a:rPr lang="cs-CZ" dirty="0"/>
              <a:t>David Horsák</a:t>
            </a:r>
          </a:p>
          <a:p>
            <a:r>
              <a:rPr lang="cs-CZ" dirty="0"/>
              <a:t>Filip Chybík</a:t>
            </a:r>
          </a:p>
          <a:p>
            <a:r>
              <a:rPr lang="cs-CZ" dirty="0"/>
              <a:t>Jindřich </a:t>
            </a:r>
            <a:r>
              <a:rPr lang="cs-CZ" dirty="0" err="1"/>
              <a:t>Červenák</a:t>
            </a:r>
            <a:endParaRPr lang="cs-CZ" dirty="0"/>
          </a:p>
          <a:p>
            <a:r>
              <a:rPr lang="cs-CZ" dirty="0"/>
              <a:t>Nikos </a:t>
            </a:r>
            <a:r>
              <a:rPr lang="cs-CZ" dirty="0" err="1"/>
              <a:t>Kalaitzidis</a:t>
            </a:r>
            <a:endParaRPr lang="cs-CZ" dirty="0"/>
          </a:p>
          <a:p>
            <a:r>
              <a:rPr lang="cs-CZ" dirty="0"/>
              <a:t>Jan </a:t>
            </a:r>
            <a:r>
              <a:rPr lang="cs-CZ" dirty="0" err="1"/>
              <a:t>Ulčík</a:t>
            </a:r>
            <a:endParaRPr lang="cs-CZ" dirty="0"/>
          </a:p>
        </p:txBody>
      </p:sp>
    </p:spTree>
    <p:extLst>
      <p:ext uri="{BB962C8B-B14F-4D97-AF65-F5344CB8AC3E}">
        <p14:creationId xmlns:p14="http://schemas.microsoft.com/office/powerpoint/2010/main" val="2059194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en-US" dirty="0"/>
              <a:t>The most important goa</a:t>
            </a:r>
            <a:r>
              <a:rPr lang="cs-CZ" dirty="0"/>
              <a:t>l</a:t>
            </a:r>
            <a:r>
              <a:rPr lang="en-US" dirty="0"/>
              <a:t> of the new legislation</a:t>
            </a:r>
            <a:endParaRPr lang="cs-CZ" dirty="0"/>
          </a:p>
        </p:txBody>
      </p:sp>
      <p:sp>
        <p:nvSpPr>
          <p:cNvPr id="3" name="Zástupný symbol pro obsah 2"/>
          <p:cNvSpPr>
            <a:spLocks noGrp="1"/>
          </p:cNvSpPr>
          <p:nvPr>
            <p:ph idx="1"/>
          </p:nvPr>
        </p:nvSpPr>
        <p:spPr/>
        <p:txBody>
          <a:bodyPr>
            <a:normAutofit/>
          </a:bodyPr>
          <a:lstStyle/>
          <a:p>
            <a:r>
              <a:rPr lang="cs-CZ" sz="2400" dirty="0"/>
              <a:t>- to </a:t>
            </a:r>
            <a:r>
              <a:rPr lang="en-GB" sz="2400" dirty="0"/>
              <a:t>increase the </a:t>
            </a:r>
            <a:r>
              <a:rPr lang="en-US" sz="2400" dirty="0"/>
              <a:t>sorting and recycling of waste</a:t>
            </a:r>
          </a:p>
          <a:p>
            <a:r>
              <a:rPr lang="cs-CZ" sz="2400" dirty="0"/>
              <a:t>- to </a:t>
            </a:r>
            <a:r>
              <a:rPr lang="en-US" sz="2400" dirty="0"/>
              <a:t>recycle 55% </a:t>
            </a:r>
            <a:r>
              <a:rPr lang="en-GB" sz="2400" dirty="0"/>
              <a:t>of</a:t>
            </a:r>
            <a:r>
              <a:rPr lang="cs-CZ" sz="2400" dirty="0"/>
              <a:t> </a:t>
            </a:r>
            <a:r>
              <a:rPr lang="en-US" sz="2400" dirty="0"/>
              <a:t>all municipal waste  </a:t>
            </a:r>
          </a:p>
          <a:p>
            <a:r>
              <a:rPr lang="cs-CZ" sz="2400" dirty="0"/>
              <a:t>- </a:t>
            </a:r>
            <a:r>
              <a:rPr lang="en-GB" sz="2400" dirty="0"/>
              <a:t>at present </a:t>
            </a:r>
            <a:r>
              <a:rPr lang="en-US" sz="2400" dirty="0"/>
              <a:t>only in 39% of the municipal waste</a:t>
            </a:r>
            <a:r>
              <a:rPr lang="cs-CZ" sz="2400" dirty="0"/>
              <a:t> </a:t>
            </a:r>
            <a:r>
              <a:rPr lang="en-GB" sz="2400" dirty="0"/>
              <a:t>is recycled</a:t>
            </a:r>
            <a:endParaRPr lang="cs-CZ"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01" y="4125768"/>
            <a:ext cx="4578885" cy="2122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21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Popularity of recycling in Czech Republic</a:t>
            </a:r>
            <a:endParaRPr lang="cs-CZ" dirty="0"/>
          </a:p>
        </p:txBody>
      </p:sp>
      <p:sp>
        <p:nvSpPr>
          <p:cNvPr id="3" name="Zástupný symbol pro obsah 2"/>
          <p:cNvSpPr>
            <a:spLocks noGrp="1"/>
          </p:cNvSpPr>
          <p:nvPr>
            <p:ph idx="1"/>
          </p:nvPr>
        </p:nvSpPr>
        <p:spPr/>
        <p:txBody>
          <a:bodyPr/>
          <a:lstStyle/>
          <a:p>
            <a:r>
              <a:rPr lang="en-US" dirty="0">
                <a:solidFill>
                  <a:schemeClr val="tx1"/>
                </a:solidFill>
              </a:rPr>
              <a:t>73 % of the population recycles </a:t>
            </a:r>
          </a:p>
          <a:p>
            <a:r>
              <a:rPr lang="en-US" dirty="0">
                <a:solidFill>
                  <a:schemeClr val="tx1"/>
                </a:solidFill>
              </a:rPr>
              <a:t>The Czech Republic ranks 5th in plastic recycling in the EU</a:t>
            </a:r>
          </a:p>
          <a:p>
            <a:r>
              <a:rPr lang="en-US" dirty="0">
                <a:solidFill>
                  <a:schemeClr val="tx1"/>
                </a:solidFill>
              </a:rPr>
              <a:t>In CZ  paper is easily recycled</a:t>
            </a:r>
            <a:endParaRPr lang="cs-CZ" dirty="0">
              <a:solidFill>
                <a:schemeClr val="tx1"/>
              </a:solidFill>
            </a:endParaRPr>
          </a:p>
          <a:p>
            <a:pPr marL="0" indent="0">
              <a:buNone/>
            </a:pPr>
            <a:r>
              <a:rPr lang="cs-CZ" b="1" dirty="0"/>
              <a:t>THE MOST POPULAR ITEMS TO RECYCLE:</a:t>
            </a:r>
            <a:endParaRPr lang="en-US" b="1" dirty="0"/>
          </a:p>
          <a:p>
            <a:r>
              <a:rPr lang="en-US" dirty="0"/>
              <a:t>Plastics, glass</a:t>
            </a:r>
            <a:endParaRPr lang="cs-CZ" dirty="0"/>
          </a:p>
          <a:p>
            <a:r>
              <a:rPr lang="en-GB" dirty="0"/>
              <a:t>Electrical </a:t>
            </a:r>
            <a:r>
              <a:rPr lang="en-US" dirty="0"/>
              <a:t>waste</a:t>
            </a:r>
            <a:endParaRPr lang="cs-CZ" dirty="0"/>
          </a:p>
          <a:p>
            <a:r>
              <a:rPr lang="en-US" dirty="0"/>
              <a:t>Metals</a:t>
            </a:r>
            <a:endParaRPr lang="cs-CZ" dirty="0"/>
          </a:p>
          <a:p>
            <a:r>
              <a:rPr lang="en-US" dirty="0"/>
              <a:t>BIO waste</a:t>
            </a:r>
            <a:endParaRPr lang="cs-CZ" dirty="0"/>
          </a:p>
          <a:p>
            <a:r>
              <a:rPr lang="en-US" dirty="0"/>
              <a:t>used cooking oils and fats</a:t>
            </a:r>
          </a:p>
          <a:p>
            <a:endParaRPr lang="cs-C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507" y="2661187"/>
            <a:ext cx="5354321" cy="251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795" y="1478500"/>
            <a:ext cx="3554413"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867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 y="0"/>
            <a:ext cx="122154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26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99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5"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256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Dumps in the Czech Republic </a:t>
            </a:r>
          </a:p>
        </p:txBody>
      </p:sp>
      <p:sp>
        <p:nvSpPr>
          <p:cNvPr id="3" name="Zástupný symbol pro obsah 2"/>
          <p:cNvSpPr>
            <a:spLocks noGrp="1"/>
          </p:cNvSpPr>
          <p:nvPr>
            <p:ph sz="half" idx="1"/>
          </p:nvPr>
        </p:nvSpPr>
        <p:spPr>
          <a:xfrm>
            <a:off x="677334" y="2160589"/>
            <a:ext cx="5073226" cy="3880772"/>
          </a:xfrm>
        </p:spPr>
        <p:txBody>
          <a:bodyPr>
            <a:normAutofit/>
          </a:bodyPr>
          <a:lstStyle/>
          <a:p>
            <a:pPr marL="0" indent="0" algn="ctr">
              <a:buNone/>
            </a:pPr>
            <a:r>
              <a:rPr lang="cs-CZ" sz="3200" dirty="0"/>
              <a:t>In </a:t>
            </a:r>
            <a:r>
              <a:rPr lang="en-GB" sz="3200" dirty="0"/>
              <a:t>the </a:t>
            </a:r>
            <a:r>
              <a:rPr lang="cs-CZ" sz="3200" dirty="0"/>
              <a:t>Czech Republic </a:t>
            </a:r>
            <a:r>
              <a:rPr lang="en-GB" sz="3200" dirty="0"/>
              <a:t>there </a:t>
            </a:r>
            <a:r>
              <a:rPr lang="cs-CZ" sz="3200" dirty="0"/>
              <a:t>are 2 </a:t>
            </a:r>
            <a:r>
              <a:rPr lang="en-GB" sz="3200" dirty="0"/>
              <a:t>kinds of dumps</a:t>
            </a:r>
            <a:endParaRPr lang="cs-CZ" sz="3200" dirty="0"/>
          </a:p>
          <a:p>
            <a:pPr marL="0" indent="0" algn="ctr">
              <a:buNone/>
            </a:pPr>
            <a:endParaRPr lang="en-GB" sz="3200" b="1" dirty="0"/>
          </a:p>
          <a:p>
            <a:pPr marL="0" indent="0" algn="ctr">
              <a:buNone/>
            </a:pPr>
            <a:r>
              <a:rPr lang="en-GB" sz="3200" b="1" dirty="0"/>
              <a:t>Legal dumps</a:t>
            </a:r>
            <a:endParaRPr lang="cs-CZ" sz="3200" b="1" dirty="0"/>
          </a:p>
          <a:p>
            <a:pPr marL="0" indent="0" algn="ctr">
              <a:buNone/>
            </a:pPr>
            <a:endParaRPr lang="cs-CZ" sz="3200" dirty="0"/>
          </a:p>
          <a:p>
            <a:pPr marL="0" indent="0" algn="ctr">
              <a:buNone/>
            </a:pPr>
            <a:r>
              <a:rPr lang="en-GB" sz="3200" b="1" dirty="0"/>
              <a:t>Illegal dumps</a:t>
            </a:r>
            <a:endParaRPr lang="cs-CZ" sz="3200" dirty="0"/>
          </a:p>
          <a:p>
            <a:pPr marL="0" indent="0" algn="ctr">
              <a:buNone/>
            </a:pPr>
            <a:endParaRPr lang="en-GB" sz="3200" dirty="0">
              <a:solidFill>
                <a:srgbClr val="FF0000"/>
              </a:solidFill>
            </a:endParaRPr>
          </a:p>
        </p:txBody>
      </p:sp>
      <p:pic>
        <p:nvPicPr>
          <p:cNvPr id="81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891237" y="1779562"/>
            <a:ext cx="4618892" cy="395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834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Cost for dustbins </a:t>
            </a:r>
          </a:p>
        </p:txBody>
      </p:sp>
      <p:sp>
        <p:nvSpPr>
          <p:cNvPr id="3" name="Zástupný symbol pro obsah 2"/>
          <p:cNvSpPr>
            <a:spLocks noGrp="1"/>
          </p:cNvSpPr>
          <p:nvPr>
            <p:ph sz="half" idx="1"/>
          </p:nvPr>
        </p:nvSpPr>
        <p:spPr>
          <a:xfrm>
            <a:off x="513640" y="2133599"/>
            <a:ext cx="5165800" cy="3880772"/>
          </a:xfrm>
        </p:spPr>
        <p:txBody>
          <a:bodyPr>
            <a:normAutofit lnSpcReduction="10000"/>
          </a:bodyPr>
          <a:lstStyle/>
          <a:p>
            <a:pPr marL="0" indent="0" algn="ctr">
              <a:buNone/>
            </a:pPr>
            <a:r>
              <a:rPr lang="en-GB" sz="2800" dirty="0"/>
              <a:t>Average cost for </a:t>
            </a:r>
            <a:r>
              <a:rPr lang="cs-CZ" sz="2800" dirty="0"/>
              <a:t>a </a:t>
            </a:r>
            <a:r>
              <a:rPr lang="en-GB" sz="2800" dirty="0"/>
              <a:t>person per year is 500</a:t>
            </a:r>
            <a:r>
              <a:rPr lang="cs-CZ" sz="2800" dirty="0"/>
              <a:t> CZK</a:t>
            </a:r>
            <a:r>
              <a:rPr lang="en-GB" sz="2800" dirty="0"/>
              <a:t> (18 euro)</a:t>
            </a:r>
            <a:r>
              <a:rPr lang="cs-CZ" sz="2800" dirty="0"/>
              <a:t>.</a:t>
            </a:r>
            <a:endParaRPr lang="en-GB" sz="2800" dirty="0"/>
          </a:p>
          <a:p>
            <a:pPr marL="0" indent="0" algn="ctr">
              <a:buNone/>
            </a:pPr>
            <a:endParaRPr lang="cs-CZ" sz="2800" dirty="0"/>
          </a:p>
          <a:p>
            <a:pPr marL="0" indent="0" algn="ctr">
              <a:buNone/>
            </a:pPr>
            <a:r>
              <a:rPr lang="en-GB" sz="2800" dirty="0"/>
              <a:t>Children </a:t>
            </a:r>
            <a:r>
              <a:rPr lang="cs-CZ" sz="2800" dirty="0"/>
              <a:t>do</a:t>
            </a:r>
            <a:r>
              <a:rPr lang="en-GB" sz="2800" dirty="0"/>
              <a:t> </a:t>
            </a:r>
            <a:r>
              <a:rPr lang="cs-CZ" sz="2800" dirty="0"/>
              <a:t>not</a:t>
            </a:r>
            <a:r>
              <a:rPr lang="en-GB" sz="2800" dirty="0"/>
              <a:t> pay.</a:t>
            </a:r>
          </a:p>
          <a:p>
            <a:pPr marL="0" indent="0" algn="ctr">
              <a:buNone/>
            </a:pPr>
            <a:endParaRPr lang="en-GB" sz="2800" dirty="0"/>
          </a:p>
          <a:p>
            <a:pPr marL="0" indent="0" algn="ctr">
              <a:buNone/>
            </a:pPr>
            <a:r>
              <a:rPr lang="en-GB" sz="2800" dirty="0"/>
              <a:t>Cost for dustbins steadily rises</a:t>
            </a:r>
            <a:r>
              <a:rPr lang="cs-CZ" sz="2800" dirty="0"/>
              <a:t>,</a:t>
            </a:r>
            <a:r>
              <a:rPr lang="en-GB" sz="2800" dirty="0"/>
              <a:t> because of the people</a:t>
            </a:r>
            <a:r>
              <a:rPr lang="cs-CZ" sz="2800" dirty="0"/>
              <a:t>, </a:t>
            </a:r>
            <a:r>
              <a:rPr lang="en-GB" sz="2800" dirty="0"/>
              <a:t>who</a:t>
            </a:r>
            <a:r>
              <a:rPr lang="cs-CZ" sz="2800" dirty="0"/>
              <a:t> </a:t>
            </a:r>
            <a:r>
              <a:rPr lang="en-GB" sz="2800" dirty="0"/>
              <a:t>don‘t separate rubbish.</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686559"/>
            <a:ext cx="4783014" cy="3903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17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Upcycling</a:t>
            </a:r>
            <a:r>
              <a:rPr lang="cs-CZ" dirty="0"/>
              <a:t> and </a:t>
            </a:r>
            <a:r>
              <a:rPr lang="cs-CZ" dirty="0" err="1"/>
              <a:t>Downcycling</a:t>
            </a:r>
            <a:r>
              <a:rPr lang="cs-CZ" dirty="0"/>
              <a:t> in</a:t>
            </a:r>
            <a:br>
              <a:rPr lang="cs-CZ" dirty="0"/>
            </a:br>
            <a:r>
              <a:rPr lang="cs-CZ" dirty="0" err="1"/>
              <a:t>the</a:t>
            </a:r>
            <a:r>
              <a:rPr lang="cs-CZ" dirty="0"/>
              <a:t> </a:t>
            </a:r>
            <a:br>
              <a:rPr lang="cs-CZ" dirty="0"/>
            </a:br>
            <a:r>
              <a:rPr lang="cs-CZ" dirty="0"/>
              <a:t>Czech Republic</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3544285"/>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6496</TotalTime>
  <Words>1604</Words>
  <Application>Microsoft Office PowerPoint</Application>
  <PresentationFormat>Širokoúhlá obrazovka</PresentationFormat>
  <Paragraphs>125</Paragraphs>
  <Slides>15</Slides>
  <Notes>9</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Arial</vt:lpstr>
      <vt:lpstr>Calibri</vt:lpstr>
      <vt:lpstr>Trebuchet MS</vt:lpstr>
      <vt:lpstr>Wingdings 3</vt:lpstr>
      <vt:lpstr>Fazeta</vt:lpstr>
      <vt:lpstr>Recycling</vt:lpstr>
      <vt:lpstr>The most important goal of the new legislation</vt:lpstr>
      <vt:lpstr>Popularity of recycling in Czech Republic</vt:lpstr>
      <vt:lpstr>Prezentace aplikace PowerPoint</vt:lpstr>
      <vt:lpstr>Prezentace aplikace PowerPoint</vt:lpstr>
      <vt:lpstr>Prezentace aplikace PowerPoint</vt:lpstr>
      <vt:lpstr>Dumps in the Czech Republic </vt:lpstr>
      <vt:lpstr>Cost for dustbins </vt:lpstr>
      <vt:lpstr>Upcycling and Downcycling in the  Czech Republic</vt:lpstr>
      <vt:lpstr>Downcycling</vt:lpstr>
      <vt:lpstr>Upcycling  The process by which a product is converted into a higher quality product during recycling </vt:lpstr>
      <vt:lpstr>Thank you for your attention</vt:lpstr>
      <vt:lpstr>Sources</vt:lpstr>
      <vt:lpstr>Prezentace aplikace PowerPoint</vt:lpstr>
      <vt:lpstr>Authors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dc:title>
  <dc:creator>Filip Chybik</dc:creator>
  <cp:lastModifiedBy>Přikrylová Romana</cp:lastModifiedBy>
  <cp:revision>63</cp:revision>
  <dcterms:created xsi:type="dcterms:W3CDTF">2020-11-22T08:19:22Z</dcterms:created>
  <dcterms:modified xsi:type="dcterms:W3CDTF">2021-01-22T19:18:07Z</dcterms:modified>
</cp:coreProperties>
</file>